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handoutMasterIdLst>
    <p:handoutMasterId r:id="rId44"/>
  </p:handoutMasterIdLst>
  <p:sldIdLst>
    <p:sldId id="256" r:id="rId2"/>
    <p:sldId id="287" r:id="rId3"/>
    <p:sldId id="282" r:id="rId4"/>
    <p:sldId id="257" r:id="rId5"/>
    <p:sldId id="314" r:id="rId6"/>
    <p:sldId id="289" r:id="rId7"/>
    <p:sldId id="290" r:id="rId8"/>
    <p:sldId id="288" r:id="rId9"/>
    <p:sldId id="291" r:id="rId10"/>
    <p:sldId id="315" r:id="rId11"/>
    <p:sldId id="294" r:id="rId12"/>
    <p:sldId id="295" r:id="rId13"/>
    <p:sldId id="297" r:id="rId14"/>
    <p:sldId id="305" r:id="rId15"/>
    <p:sldId id="292" r:id="rId16"/>
    <p:sldId id="317" r:id="rId17"/>
    <p:sldId id="306" r:id="rId18"/>
    <p:sldId id="307" r:id="rId19"/>
    <p:sldId id="308" r:id="rId20"/>
    <p:sldId id="309" r:id="rId21"/>
    <p:sldId id="331" r:id="rId22"/>
    <p:sldId id="310" r:id="rId23"/>
    <p:sldId id="332" r:id="rId24"/>
    <p:sldId id="311" r:id="rId25"/>
    <p:sldId id="333" r:id="rId26"/>
    <p:sldId id="312" r:id="rId27"/>
    <p:sldId id="304" r:id="rId28"/>
    <p:sldId id="303" r:id="rId29"/>
    <p:sldId id="316" r:id="rId30"/>
    <p:sldId id="318" r:id="rId31"/>
    <p:sldId id="319" r:id="rId32"/>
    <p:sldId id="320" r:id="rId33"/>
    <p:sldId id="321" r:id="rId34"/>
    <p:sldId id="322" r:id="rId35"/>
    <p:sldId id="323" r:id="rId36"/>
    <p:sldId id="324" r:id="rId37"/>
    <p:sldId id="325" r:id="rId38"/>
    <p:sldId id="326" r:id="rId39"/>
    <p:sldId id="327" r:id="rId40"/>
    <p:sldId id="328" r:id="rId41"/>
    <p:sldId id="329" r:id="rId4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42"/>
    <p:penClr>
      <a:srgbClr val="FF0000"/>
    </p:penClr>
  </p:showPr>
  <p:clrMru>
    <a:srgbClr val="FFCC00"/>
    <a:srgbClr val="000099"/>
    <a:srgbClr val="009900"/>
    <a:srgbClr val="FF9933"/>
    <a:srgbClr val="FFFF00"/>
    <a:srgbClr val="422C16"/>
    <a:srgbClr val="0C788E"/>
    <a:srgbClr val="025198"/>
    <a:srgbClr val="1C1C1C"/>
    <a:srgbClr val="3366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1664" autoAdjust="0"/>
    <p:restoredTop sz="94652" autoAdjust="0"/>
  </p:normalViewPr>
  <p:slideViewPr>
    <p:cSldViewPr>
      <p:cViewPr>
        <p:scale>
          <a:sx n="60" d="100"/>
          <a:sy n="60" d="100"/>
        </p:scale>
        <p:origin x="-1206" y="-2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50" d="100"/>
          <a:sy n="50" d="100"/>
        </p:scale>
        <p:origin x="-2760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7C9071-ED27-4D7E-B50B-ECBB79FCBD1E}" type="datetimeFigureOut">
              <a:rPr lang="en-US" smtClean="0"/>
              <a:pPr/>
              <a:t>5/22/2015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EB3FDD-DC82-4176-B3C5-E980F5749E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D63296-1D8D-4704-9F0A-57B16FE2FF5B}" type="datetimeFigureOut">
              <a:rPr lang="en-US" smtClean="0"/>
              <a:pPr/>
              <a:t>5/22/2015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45EB22-B1FC-4539-8649-A2067C86D23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45EB22-B1FC-4539-8649-A2067C86D23D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45EB22-B1FC-4539-8649-A2067C86D23D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45EB22-B1FC-4539-8649-A2067C86D23D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45EB22-B1FC-4539-8649-A2067C86D23D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45EB22-B1FC-4539-8649-A2067C86D23D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45EB22-B1FC-4539-8649-A2067C86D23D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45EB22-B1FC-4539-8649-A2067C86D23D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45EB22-B1FC-4539-8649-A2067C86D23D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45EB22-B1FC-4539-8649-A2067C86D23D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45EB22-B1FC-4539-8649-A2067C86D23D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45EB22-B1FC-4539-8649-A2067C86D23D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45EB22-B1FC-4539-8649-A2067C86D23D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45EB22-B1FC-4539-8649-A2067C86D23D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45EB22-B1FC-4539-8649-A2067C86D23D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45EB22-B1FC-4539-8649-A2067C86D23D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45EB22-B1FC-4539-8649-A2067C86D23D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45EB22-B1FC-4539-8649-A2067C86D23D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45EB22-B1FC-4539-8649-A2067C86D23D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45EB22-B1FC-4539-8649-A2067C86D23D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45EB22-B1FC-4539-8649-A2067C86D23D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45EB22-B1FC-4539-8649-A2067C86D23D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45EB22-B1FC-4539-8649-A2067C86D23D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45EB22-B1FC-4539-8649-A2067C86D23D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45EB22-B1FC-4539-8649-A2067C86D23D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45EB22-B1FC-4539-8649-A2067C86D23D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45EB22-B1FC-4539-8649-A2067C86D23D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45EB22-B1FC-4539-8649-A2067C86D23D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45EB22-B1FC-4539-8649-A2067C86D23D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45EB22-B1FC-4539-8649-A2067C86D23D}" type="slidenum">
              <a:rPr lang="en-US" smtClean="0"/>
              <a:pPr/>
              <a:t>33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45EB22-B1FC-4539-8649-A2067C86D23D}" type="slidenum">
              <a:rPr lang="en-US" smtClean="0"/>
              <a:pPr/>
              <a:t>34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45EB22-B1FC-4539-8649-A2067C86D23D}" type="slidenum">
              <a:rPr lang="en-US" smtClean="0"/>
              <a:pPr/>
              <a:t>35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45EB22-B1FC-4539-8649-A2067C86D23D}" type="slidenum">
              <a:rPr lang="en-US" smtClean="0"/>
              <a:pPr/>
              <a:t>36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45EB22-B1FC-4539-8649-A2067C86D23D}" type="slidenum">
              <a:rPr lang="en-US" smtClean="0"/>
              <a:pPr/>
              <a:t>37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45EB22-B1FC-4539-8649-A2067C86D23D}" type="slidenum">
              <a:rPr lang="en-US" smtClean="0"/>
              <a:pPr/>
              <a:t>38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45EB22-B1FC-4539-8649-A2067C86D23D}" type="slidenum">
              <a:rPr lang="en-US" smtClean="0"/>
              <a:pPr/>
              <a:t>39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45EB22-B1FC-4539-8649-A2067C86D23D}" type="slidenum">
              <a:rPr lang="en-US" smtClean="0"/>
              <a:pPr/>
              <a:t>40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45EB22-B1FC-4539-8649-A2067C86D23D}" type="slidenum">
              <a:rPr lang="en-US" smtClean="0"/>
              <a:pPr/>
              <a:t>41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1604D9-E3A1-420A-8725-C1F3F0B67CA6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573DA6-633B-4177-A0D5-29B31B697BF6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9E47C4-3699-457E-9573-05BDE9D0489D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AF628B-722D-4A2A-A2D4-AE5A7B7E4B85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85B958-0090-4531-BF01-91F3AEEBEDD4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9B7645-6DC3-4F86-9E52-C8440870D9B3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0486AB-C8A5-4CC8-937D-03BDDCD81683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A82C30-0721-4941-87FD-5EDBA6BFC540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4A1BC5-23B9-49A1-9639-7F8D6B2E44F1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9ADF96-4535-4775-9209-F8563A37E519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0113B5-B916-4189-BF7D-40225216B8AB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C421178-F8D0-4BD2-9B0F-268AF89724FE}" type="slidenum">
              <a:rPr lang="es-ES"/>
              <a:pPr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4.pn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8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4.pn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2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4.pn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ega east LOGO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70140" y="2786058"/>
            <a:ext cx="2759578" cy="1535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9"/>
          <p:cNvSpPr>
            <a:spLocks noGrp="1" noChangeArrowheads="1"/>
          </p:cNvSpPr>
          <p:nvPr>
            <p:ph type="ctrTitle"/>
          </p:nvPr>
        </p:nvSpPr>
        <p:spPr>
          <a:xfrm>
            <a:off x="2071670" y="4387867"/>
            <a:ext cx="5254625" cy="1470025"/>
          </a:xfrm>
        </p:spPr>
        <p:txBody>
          <a:bodyPr/>
          <a:lstStyle/>
          <a:p>
            <a:pPr eaLnBrk="1" hangingPunct="1"/>
            <a:r>
              <a:rPr lang="es-UY" dirty="0" smtClean="0">
                <a:solidFill>
                  <a:srgbClr val="C00000"/>
                </a:solidFill>
              </a:rPr>
              <a:t>HOUSE CONSTRUCTION </a:t>
            </a:r>
            <a:endParaRPr lang="es-ES" dirty="0" smtClean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ega east LOGO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785794"/>
            <a:ext cx="166945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 txBox="1">
            <a:spLocks/>
          </p:cNvSpPr>
          <p:nvPr/>
        </p:nvSpPr>
        <p:spPr bwMode="auto">
          <a:xfrm>
            <a:off x="285720" y="500041"/>
            <a:ext cx="7500989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EXCLUSIVE CONTRACTORS </a:t>
            </a:r>
          </a:p>
        </p:txBody>
      </p:sp>
      <p:pic>
        <p:nvPicPr>
          <p:cNvPr id="10" name="Picture 9" descr="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3930650"/>
            <a:ext cx="3714750" cy="1316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 descr="Untitled-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36356"/>
            <a:ext cx="9144000" cy="7065818"/>
          </a:xfrm>
          <a:prstGeom prst="rect">
            <a:avLst/>
          </a:prstGeom>
        </p:spPr>
      </p:pic>
      <p:pic>
        <p:nvPicPr>
          <p:cNvPr id="15" name="Picture 14" descr="mega east LOGO copy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6101970"/>
            <a:ext cx="928661" cy="5417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2895099" y="428604"/>
            <a:ext cx="335380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MEPI</a:t>
            </a:r>
          </a:p>
          <a:p>
            <a:pPr algn="ctr"/>
            <a:r>
              <a:rPr lang="en-US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Corporate Profile  </a:t>
            </a:r>
            <a:endParaRPr lang="en-US" sz="24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2" name="Title 6"/>
          <p:cNvSpPr txBox="1">
            <a:spLocks/>
          </p:cNvSpPr>
          <p:nvPr/>
        </p:nvSpPr>
        <p:spPr bwMode="auto">
          <a:xfrm rot="16200000">
            <a:off x="-3143252" y="2928913"/>
            <a:ext cx="7072338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 anchor="ctr"/>
          <a:lstStyle/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O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R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O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R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A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endParaRPr lang="en-US" sz="20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R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O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F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L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500594" y="557214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i="1" dirty="0" smtClean="0">
                <a:solidFill>
                  <a:srgbClr val="FF0000"/>
                </a:solidFill>
              </a:rPr>
              <a:t>If you want to do it,</a:t>
            </a:r>
            <a:r>
              <a:rPr lang="en-US" dirty="0" smtClean="0">
                <a:solidFill>
                  <a:srgbClr val="FF0000"/>
                </a:solidFill>
              </a:rPr>
              <a:t/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i="1" dirty="0" smtClean="0">
                <a:solidFill>
                  <a:srgbClr val="FF0000"/>
                </a:solidFill>
              </a:rPr>
              <a:t>Do It - TODAY.</a:t>
            </a:r>
            <a:r>
              <a:rPr lang="en-US" dirty="0" smtClean="0">
                <a:solidFill>
                  <a:srgbClr val="FF0000"/>
                </a:solidFill>
              </a:rPr>
              <a:t/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i="1" dirty="0" smtClean="0">
                <a:solidFill>
                  <a:srgbClr val="FF0000"/>
                </a:solidFill>
              </a:rPr>
              <a:t>- Jonathan Lockwood </a:t>
            </a:r>
            <a:r>
              <a:rPr lang="en-US" i="1" dirty="0" err="1" smtClean="0">
                <a:solidFill>
                  <a:srgbClr val="FF0000"/>
                </a:solidFill>
              </a:rPr>
              <a:t>Huie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720835" y="1714488"/>
            <a:ext cx="62087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Name of Company</a:t>
            </a:r>
            <a:endParaRPr lang="en-US" sz="1400" b="1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/>
            <a:r>
              <a:rPr lang="en-US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MEGAEAST PROPERTIES, INC.</a:t>
            </a:r>
            <a:endParaRPr lang="en-US" sz="4000" b="1" dirty="0" smtClean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285852" y="2857496"/>
            <a:ext cx="7420621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Company Address</a:t>
            </a:r>
            <a:endParaRPr lang="en-US" sz="1400" b="1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/>
            <a:r>
              <a:rPr lang="en-US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LEVEL 1, Sta. Lucia East Grand Mall,</a:t>
            </a:r>
          </a:p>
          <a:p>
            <a:pPr algn="ctr"/>
            <a:r>
              <a:rPr lang="en-US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Marcos Hi-way, </a:t>
            </a:r>
            <a:r>
              <a:rPr lang="en-US" sz="2800" b="1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Cainta</a:t>
            </a:r>
            <a:r>
              <a:rPr lang="en-US" sz="28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Rizal </a:t>
            </a:r>
            <a:endParaRPr lang="en-US" sz="4000" b="1" dirty="0" smtClean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428729" y="4423484"/>
            <a:ext cx="69294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Contact</a:t>
            </a:r>
            <a:r>
              <a:rPr lang="en-U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Nos./ Fax No. </a:t>
            </a:r>
          </a:p>
          <a:p>
            <a:pPr algn="ctr"/>
            <a:r>
              <a:rPr lang="en-US" sz="40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681-7459/681-5682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6" grpId="0"/>
      <p:bldP spid="17" grpId="0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Untitled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07818"/>
            <a:ext cx="9144000" cy="7065818"/>
          </a:xfrm>
          <a:prstGeom prst="rect">
            <a:avLst/>
          </a:prstGeom>
        </p:spPr>
      </p:pic>
      <p:sp>
        <p:nvSpPr>
          <p:cNvPr id="5" name="Title 6"/>
          <p:cNvSpPr txBox="1">
            <a:spLocks/>
          </p:cNvSpPr>
          <p:nvPr/>
        </p:nvSpPr>
        <p:spPr bwMode="auto">
          <a:xfrm rot="16200000">
            <a:off x="-3143252" y="2928913"/>
            <a:ext cx="7072338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 anchor="ctr"/>
          <a:lstStyle/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O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N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R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U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O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R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S</a:t>
            </a:r>
          </a:p>
        </p:txBody>
      </p:sp>
      <p:pic>
        <p:nvPicPr>
          <p:cNvPr id="10" name="Picture 9" descr="LOG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0628" y="1714488"/>
            <a:ext cx="7223338" cy="2559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 Placeholder 10"/>
          <p:cNvSpPr txBox="1">
            <a:spLocks/>
          </p:cNvSpPr>
          <p:nvPr/>
        </p:nvSpPr>
        <p:spPr bwMode="auto">
          <a:xfrm>
            <a:off x="2357422" y="4643446"/>
            <a:ext cx="5286412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sz="3600" b="1" i="0" u="none" strike="noStrike" kern="0" normalizeH="0" baseline="0" noProof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n-lt"/>
                <a:ea typeface="+mn-ea"/>
                <a:cs typeface="+mn-cs"/>
              </a:rPr>
              <a:t>Arch. Nestor Rey </a:t>
            </a:r>
          </a:p>
        </p:txBody>
      </p:sp>
      <p:pic>
        <p:nvPicPr>
          <p:cNvPr id="14" name="Picture 13" descr="mega east LOGO copy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6101970"/>
            <a:ext cx="928661" cy="5417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ega east LOGO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785794"/>
            <a:ext cx="166945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 txBox="1">
            <a:spLocks/>
          </p:cNvSpPr>
          <p:nvPr/>
        </p:nvSpPr>
        <p:spPr bwMode="auto">
          <a:xfrm>
            <a:off x="285720" y="500041"/>
            <a:ext cx="7500989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EXCLUSIVE CONTRACTORS </a:t>
            </a:r>
          </a:p>
        </p:txBody>
      </p:sp>
      <p:pic>
        <p:nvPicPr>
          <p:cNvPr id="10" name="Picture 9" descr="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3930650"/>
            <a:ext cx="3714750" cy="1316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 descr="Untitled-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7065818"/>
          </a:xfrm>
          <a:prstGeom prst="rect">
            <a:avLst/>
          </a:prstGeom>
        </p:spPr>
      </p:pic>
      <p:pic>
        <p:nvPicPr>
          <p:cNvPr id="15" name="Picture 14" descr="mega east LOGO copy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6101970"/>
            <a:ext cx="928661" cy="5417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6" name="Title 6"/>
          <p:cNvSpPr txBox="1">
            <a:spLocks/>
          </p:cNvSpPr>
          <p:nvPr/>
        </p:nvSpPr>
        <p:spPr bwMode="auto">
          <a:xfrm rot="16200000">
            <a:off x="-3143252" y="2928913"/>
            <a:ext cx="7072338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 anchor="ctr"/>
          <a:lstStyle/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A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R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H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.</a:t>
            </a:r>
          </a:p>
          <a:p>
            <a:pPr algn="ctr">
              <a:defRPr/>
            </a:pPr>
            <a:endParaRPr lang="en-US" sz="20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N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S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O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R</a:t>
            </a:r>
          </a:p>
          <a:p>
            <a:pPr algn="ctr">
              <a:defRPr/>
            </a:pPr>
            <a:endParaRPr lang="en-US" sz="20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R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Y</a:t>
            </a:r>
          </a:p>
          <a:p>
            <a:pPr algn="ctr">
              <a:defRPr/>
            </a:pPr>
            <a:endParaRPr lang="en-US" sz="28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500166" y="2371547"/>
            <a:ext cx="69294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erlin Sans FB Demi" pitchFamily="34" charset="0"/>
              </a:rPr>
              <a:t>PERSPECTIVE </a:t>
            </a:r>
            <a:endParaRPr lang="en-US" sz="7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Berlin Sans FB Dem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ega east LOGO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785794"/>
            <a:ext cx="166945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 txBox="1">
            <a:spLocks/>
          </p:cNvSpPr>
          <p:nvPr/>
        </p:nvSpPr>
        <p:spPr bwMode="auto">
          <a:xfrm>
            <a:off x="285720" y="500041"/>
            <a:ext cx="7500989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EXCLUSIVE CONTRACTORS </a:t>
            </a:r>
          </a:p>
        </p:txBody>
      </p:sp>
      <p:pic>
        <p:nvPicPr>
          <p:cNvPr id="10" name="Picture 9" descr="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3930650"/>
            <a:ext cx="3714750" cy="1316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 descr="Untitled-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7065818"/>
          </a:xfrm>
          <a:prstGeom prst="rect">
            <a:avLst/>
          </a:prstGeom>
        </p:spPr>
      </p:pic>
      <p:pic>
        <p:nvPicPr>
          <p:cNvPr id="15" name="Picture 14" descr="mega east LOGO copy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6101970"/>
            <a:ext cx="928661" cy="5417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8" name="Content Placeholder 3" descr="elizabeth.jpg"/>
          <p:cNvPicPr>
            <a:picLocks noChangeAspect="1"/>
          </p:cNvPicPr>
          <p:nvPr/>
        </p:nvPicPr>
        <p:blipFill>
          <a:blip r:embed="rId7"/>
          <a:srcRect l="10788" r="18131"/>
          <a:stretch>
            <a:fillRect/>
          </a:stretch>
        </p:blipFill>
        <p:spPr>
          <a:xfrm>
            <a:off x="1643042" y="428604"/>
            <a:ext cx="6715172" cy="46664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6" name="Title 6"/>
          <p:cNvSpPr txBox="1">
            <a:spLocks/>
          </p:cNvSpPr>
          <p:nvPr/>
        </p:nvSpPr>
        <p:spPr bwMode="auto">
          <a:xfrm rot="16200000">
            <a:off x="-3143252" y="2928913"/>
            <a:ext cx="7072338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 anchor="ctr"/>
          <a:lstStyle/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R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S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V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endParaRPr lang="en-US" sz="32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7" name="Title 1"/>
          <p:cNvSpPr txBox="1">
            <a:spLocks/>
          </p:cNvSpPr>
          <p:nvPr/>
        </p:nvSpPr>
        <p:spPr bwMode="auto">
          <a:xfrm>
            <a:off x="1571604" y="5000636"/>
            <a:ext cx="2500298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Elizabeth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Untitled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" y="-207818"/>
            <a:ext cx="9144000" cy="7065818"/>
          </a:xfrm>
          <a:prstGeom prst="rect">
            <a:avLst/>
          </a:prstGeom>
        </p:spPr>
      </p:pic>
      <p:pic>
        <p:nvPicPr>
          <p:cNvPr id="14" name="Picture 13" descr="mega east LOGO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6101970"/>
            <a:ext cx="928661" cy="5417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7" name="Title 6"/>
          <p:cNvSpPr txBox="1">
            <a:spLocks/>
          </p:cNvSpPr>
          <p:nvPr/>
        </p:nvSpPr>
        <p:spPr bwMode="auto">
          <a:xfrm rot="16200000">
            <a:off x="-3143252" y="2928913"/>
            <a:ext cx="7072338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 anchor="ctr"/>
          <a:lstStyle/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R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S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V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endParaRPr lang="en-US" sz="32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8" name="Content Placeholder 3" descr="kensington new.jpg"/>
          <p:cNvPicPr>
            <a:picLocks noChangeAspect="1"/>
          </p:cNvPicPr>
          <p:nvPr/>
        </p:nvPicPr>
        <p:blipFill>
          <a:blip r:embed="rId4"/>
          <a:srcRect l="10840" t="1025" r="17097" b="14114"/>
          <a:stretch>
            <a:fillRect/>
          </a:stretch>
        </p:blipFill>
        <p:spPr>
          <a:xfrm>
            <a:off x="1428728" y="358976"/>
            <a:ext cx="7114110" cy="47130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" name="Title 1"/>
          <p:cNvSpPr txBox="1">
            <a:spLocks/>
          </p:cNvSpPr>
          <p:nvPr/>
        </p:nvSpPr>
        <p:spPr bwMode="auto">
          <a:xfrm>
            <a:off x="1857356" y="5000636"/>
            <a:ext cx="3071834" cy="785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KENSINGTON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Untitled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" y="-207818"/>
            <a:ext cx="9144000" cy="7065818"/>
          </a:xfrm>
          <a:prstGeom prst="rect">
            <a:avLst/>
          </a:prstGeom>
        </p:spPr>
      </p:pic>
      <p:pic>
        <p:nvPicPr>
          <p:cNvPr id="14" name="Picture 13" descr="mega east LOGO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6101970"/>
            <a:ext cx="928661" cy="5417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6" name="Title 6"/>
          <p:cNvSpPr txBox="1">
            <a:spLocks/>
          </p:cNvSpPr>
          <p:nvPr/>
        </p:nvSpPr>
        <p:spPr bwMode="auto">
          <a:xfrm rot="16200000">
            <a:off x="-3143252" y="2928913"/>
            <a:ext cx="7072338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 anchor="ctr"/>
          <a:lstStyle/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R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S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V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endParaRPr lang="en-US" sz="32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7" name="Content Placeholder 3" descr="house 5a_edited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rcRect l="7648" t="10581" r="5710" b="12241"/>
          <a:stretch>
            <a:fillRect/>
          </a:stretch>
        </p:blipFill>
        <p:spPr>
          <a:xfrm>
            <a:off x="1163557" y="1142984"/>
            <a:ext cx="7837599" cy="39290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itle 1"/>
          <p:cNvSpPr txBox="1">
            <a:spLocks/>
          </p:cNvSpPr>
          <p:nvPr/>
        </p:nvSpPr>
        <p:spPr bwMode="auto">
          <a:xfrm>
            <a:off x="1428728" y="5143512"/>
            <a:ext cx="2786082" cy="642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normalizeH="0" baseline="0" noProof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FIDILLA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ega east LOGO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785794"/>
            <a:ext cx="166945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 txBox="1">
            <a:spLocks/>
          </p:cNvSpPr>
          <p:nvPr/>
        </p:nvSpPr>
        <p:spPr bwMode="auto">
          <a:xfrm>
            <a:off x="285720" y="500041"/>
            <a:ext cx="7500989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EXCLUSIVE CONTRACTORS </a:t>
            </a:r>
          </a:p>
        </p:txBody>
      </p:sp>
      <p:pic>
        <p:nvPicPr>
          <p:cNvPr id="10" name="Picture 9" descr="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3930650"/>
            <a:ext cx="3714750" cy="1316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 descr="Untitled-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2" y="-207818"/>
            <a:ext cx="9144000" cy="7065818"/>
          </a:xfrm>
          <a:prstGeom prst="rect">
            <a:avLst/>
          </a:prstGeom>
        </p:spPr>
      </p:pic>
      <p:pic>
        <p:nvPicPr>
          <p:cNvPr id="15" name="Picture 14" descr="mega east LOGO copy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6101970"/>
            <a:ext cx="928661" cy="5417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2" name="Title 6"/>
          <p:cNvSpPr txBox="1">
            <a:spLocks/>
          </p:cNvSpPr>
          <p:nvPr/>
        </p:nvSpPr>
        <p:spPr bwMode="auto">
          <a:xfrm rot="16200000">
            <a:off x="-3143252" y="2928913"/>
            <a:ext cx="7072338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 anchor="ctr"/>
          <a:lstStyle/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R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S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V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endParaRPr lang="en-US" sz="32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3" name="Content Placeholder 3" descr="house 002.jpg"/>
          <p:cNvPicPr>
            <a:picLocks noGrp="1" noChangeAspect="1"/>
          </p:cNvPicPr>
          <p:nvPr>
            <p:ph idx="1"/>
          </p:nvPr>
        </p:nvPicPr>
        <p:blipFill>
          <a:blip r:embed="rId7" cstate="print"/>
          <a:srcRect l="6270" t="9325" r="9390" b="53279"/>
          <a:stretch>
            <a:fillRect/>
          </a:stretch>
        </p:blipFill>
        <p:spPr>
          <a:xfrm>
            <a:off x="1357290" y="428604"/>
            <a:ext cx="7429552" cy="45343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8" name="Title 1"/>
          <p:cNvSpPr txBox="1">
            <a:spLocks/>
          </p:cNvSpPr>
          <p:nvPr/>
        </p:nvSpPr>
        <p:spPr bwMode="auto">
          <a:xfrm>
            <a:off x="1142976" y="5000644"/>
            <a:ext cx="2786082" cy="642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normalizeH="0" baseline="0" noProof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OXFORD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ega east LOGO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785794"/>
            <a:ext cx="166945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 txBox="1">
            <a:spLocks/>
          </p:cNvSpPr>
          <p:nvPr/>
        </p:nvSpPr>
        <p:spPr bwMode="auto">
          <a:xfrm>
            <a:off x="285720" y="500041"/>
            <a:ext cx="7500989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EXCLUSIVE CONTRACTORS </a:t>
            </a:r>
          </a:p>
        </p:txBody>
      </p:sp>
      <p:pic>
        <p:nvPicPr>
          <p:cNvPr id="10" name="Picture 9" descr="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3930650"/>
            <a:ext cx="3714750" cy="1316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 descr="Untitled-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2" y="-207818"/>
            <a:ext cx="9144000" cy="7065818"/>
          </a:xfrm>
          <a:prstGeom prst="rect">
            <a:avLst/>
          </a:prstGeom>
        </p:spPr>
      </p:pic>
      <p:pic>
        <p:nvPicPr>
          <p:cNvPr id="15" name="Picture 14" descr="mega east LOGO copy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6101970"/>
            <a:ext cx="928661" cy="5417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9" name="Title 6"/>
          <p:cNvSpPr txBox="1">
            <a:spLocks/>
          </p:cNvSpPr>
          <p:nvPr/>
        </p:nvSpPr>
        <p:spPr bwMode="auto">
          <a:xfrm rot="16200000">
            <a:off x="-3143252" y="2928913"/>
            <a:ext cx="7072338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 anchor="ctr"/>
          <a:lstStyle/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N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G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R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.</a:t>
            </a:r>
          </a:p>
          <a:p>
            <a:pPr algn="ctr">
              <a:defRPr/>
            </a:pPr>
            <a:endParaRPr lang="en-US" sz="20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R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Y</a:t>
            </a:r>
          </a:p>
          <a:p>
            <a:pPr algn="ctr">
              <a:defRPr/>
            </a:pPr>
            <a:endParaRPr lang="en-US" sz="20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D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L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A</a:t>
            </a:r>
          </a:p>
          <a:p>
            <a:pPr algn="ctr">
              <a:defRPr/>
            </a:pPr>
            <a:endParaRPr lang="en-US" sz="20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R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U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Z</a:t>
            </a:r>
          </a:p>
          <a:p>
            <a:pPr algn="ctr">
              <a:defRPr/>
            </a:pPr>
            <a:endParaRPr lang="en-US" sz="32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500166" y="2371547"/>
            <a:ext cx="69294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PERSPECTIVE </a:t>
            </a:r>
            <a:endParaRPr lang="en-US" sz="7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ega east LOGO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785794"/>
            <a:ext cx="166945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 txBox="1">
            <a:spLocks/>
          </p:cNvSpPr>
          <p:nvPr/>
        </p:nvSpPr>
        <p:spPr bwMode="auto">
          <a:xfrm>
            <a:off x="285720" y="500041"/>
            <a:ext cx="7500989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EXCLUSIVE CONTRACTORS </a:t>
            </a:r>
          </a:p>
        </p:txBody>
      </p:sp>
      <p:pic>
        <p:nvPicPr>
          <p:cNvPr id="10" name="Picture 9" descr="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3930650"/>
            <a:ext cx="3714750" cy="1316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 descr="Untitled-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2" y="-207818"/>
            <a:ext cx="9144000" cy="7065818"/>
          </a:xfrm>
          <a:prstGeom prst="rect">
            <a:avLst/>
          </a:prstGeom>
        </p:spPr>
      </p:pic>
      <p:pic>
        <p:nvPicPr>
          <p:cNvPr id="15" name="Picture 14" descr="mega east LOGO copy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6101970"/>
            <a:ext cx="928661" cy="5417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9" name="Title 6"/>
          <p:cNvSpPr txBox="1">
            <a:spLocks/>
          </p:cNvSpPr>
          <p:nvPr/>
        </p:nvSpPr>
        <p:spPr bwMode="auto">
          <a:xfrm rot="16200000">
            <a:off x="-3143252" y="2928913"/>
            <a:ext cx="7072338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 anchor="ctr"/>
          <a:lstStyle/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R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S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V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endParaRPr lang="en-US" sz="32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2" name="Content Placeholder 3" descr="rosal.jpg"/>
          <p:cNvPicPr>
            <a:picLocks noGrp="1" noChangeAspect="1"/>
          </p:cNvPicPr>
          <p:nvPr>
            <p:ph idx="1"/>
          </p:nvPr>
        </p:nvPicPr>
        <p:blipFill>
          <a:blip r:embed="rId7"/>
          <a:srcRect l="1357" t="1787" r="905"/>
          <a:stretch>
            <a:fillRect/>
          </a:stretch>
        </p:blipFill>
        <p:spPr>
          <a:xfrm>
            <a:off x="1857356" y="642918"/>
            <a:ext cx="6357982" cy="48526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8" name="Title 1"/>
          <p:cNvSpPr txBox="1">
            <a:spLocks/>
          </p:cNvSpPr>
          <p:nvPr/>
        </p:nvSpPr>
        <p:spPr bwMode="auto">
          <a:xfrm>
            <a:off x="1714480" y="5429264"/>
            <a:ext cx="2000264" cy="641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normalizeH="0" baseline="0" noProof="0" dirty="0" err="1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Rosal</a:t>
            </a:r>
            <a:r>
              <a:rPr kumimoji="0" lang="en-US" sz="4400" b="1" i="0" u="none" strike="noStrike" kern="0" normalizeH="0" baseline="0" noProof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ega east LOGO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785794"/>
            <a:ext cx="166945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 txBox="1">
            <a:spLocks/>
          </p:cNvSpPr>
          <p:nvPr/>
        </p:nvSpPr>
        <p:spPr bwMode="auto">
          <a:xfrm>
            <a:off x="285720" y="500041"/>
            <a:ext cx="7500989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EXCLUSIVE CONTRACTORS </a:t>
            </a:r>
          </a:p>
        </p:txBody>
      </p:sp>
      <p:pic>
        <p:nvPicPr>
          <p:cNvPr id="10" name="Picture 9" descr="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3930650"/>
            <a:ext cx="3714750" cy="1316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 descr="Untitled-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2" y="-207818"/>
            <a:ext cx="9144000" cy="7065818"/>
          </a:xfrm>
          <a:prstGeom prst="rect">
            <a:avLst/>
          </a:prstGeom>
        </p:spPr>
      </p:pic>
      <p:pic>
        <p:nvPicPr>
          <p:cNvPr id="15" name="Picture 14" descr="mega east LOGO copy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6101970"/>
            <a:ext cx="928661" cy="5417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9" name="Title 6"/>
          <p:cNvSpPr txBox="1">
            <a:spLocks/>
          </p:cNvSpPr>
          <p:nvPr/>
        </p:nvSpPr>
        <p:spPr bwMode="auto">
          <a:xfrm rot="16200000">
            <a:off x="-3143252" y="2928913"/>
            <a:ext cx="7072338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 anchor="ctr"/>
          <a:lstStyle/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R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S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V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endParaRPr lang="en-US" sz="32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22" name="Content Placeholder 3" descr="santan.jpg"/>
          <p:cNvPicPr>
            <a:picLocks noGrp="1" noChangeAspect="1"/>
          </p:cNvPicPr>
          <p:nvPr>
            <p:ph idx="1"/>
          </p:nvPr>
        </p:nvPicPr>
        <p:blipFill>
          <a:blip r:embed="rId7"/>
          <a:srcRect l="2863" t="1867" r="1240"/>
          <a:stretch>
            <a:fillRect/>
          </a:stretch>
        </p:blipFill>
        <p:spPr>
          <a:xfrm>
            <a:off x="1643042" y="418711"/>
            <a:ext cx="6786610" cy="53249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ega east LOGO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785794"/>
            <a:ext cx="166945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 txBox="1">
            <a:spLocks/>
          </p:cNvSpPr>
          <p:nvPr/>
        </p:nvSpPr>
        <p:spPr bwMode="auto">
          <a:xfrm>
            <a:off x="285720" y="500041"/>
            <a:ext cx="7500989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EXCLUSIVE CONTRACTORS </a:t>
            </a:r>
          </a:p>
        </p:txBody>
      </p:sp>
      <p:pic>
        <p:nvPicPr>
          <p:cNvPr id="10" name="Picture 9" descr="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3930650"/>
            <a:ext cx="3714750" cy="1316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 descr="Untitled-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2" y="-207818"/>
            <a:ext cx="9144000" cy="7065818"/>
          </a:xfrm>
          <a:prstGeom prst="rect">
            <a:avLst/>
          </a:prstGeom>
        </p:spPr>
      </p:pic>
      <p:pic>
        <p:nvPicPr>
          <p:cNvPr id="15" name="Picture 14" descr="mega east LOGO copy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6101970"/>
            <a:ext cx="928661" cy="5417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9" name="Title 6"/>
          <p:cNvSpPr txBox="1">
            <a:spLocks/>
          </p:cNvSpPr>
          <p:nvPr/>
        </p:nvSpPr>
        <p:spPr bwMode="auto">
          <a:xfrm rot="16200000">
            <a:off x="-3143252" y="2928913"/>
            <a:ext cx="7072338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 anchor="ctr"/>
          <a:lstStyle/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R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S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V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endParaRPr lang="en-US" sz="32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8" name="Content Placeholder 3" descr="palmera.jpg"/>
          <p:cNvPicPr>
            <a:picLocks noGrp="1" noChangeAspect="1"/>
          </p:cNvPicPr>
          <p:nvPr>
            <p:ph idx="1"/>
          </p:nvPr>
        </p:nvPicPr>
        <p:blipFill>
          <a:blip r:embed="rId7"/>
          <a:srcRect l="2883" t="5618" r="3413" b="2616"/>
          <a:stretch>
            <a:fillRect/>
          </a:stretch>
        </p:blipFill>
        <p:spPr>
          <a:xfrm>
            <a:off x="1714480" y="357166"/>
            <a:ext cx="6500858" cy="49006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8" name="Title 1"/>
          <p:cNvSpPr txBox="1">
            <a:spLocks/>
          </p:cNvSpPr>
          <p:nvPr/>
        </p:nvSpPr>
        <p:spPr bwMode="auto">
          <a:xfrm>
            <a:off x="1357290" y="5286388"/>
            <a:ext cx="2747954" cy="641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normalizeH="0" baseline="0" noProof="0" dirty="0" err="1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Palmera</a:t>
            </a:r>
            <a:endParaRPr kumimoji="0" lang="en-US" sz="3200" b="1" i="0" u="none" strike="noStrike" kern="0" normalizeH="0" baseline="0" noProof="0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ega east LOGO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785794"/>
            <a:ext cx="166945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 txBox="1">
            <a:spLocks/>
          </p:cNvSpPr>
          <p:nvPr/>
        </p:nvSpPr>
        <p:spPr bwMode="auto">
          <a:xfrm>
            <a:off x="285720" y="500041"/>
            <a:ext cx="7500989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EXCLUSIVE CONTRACTORS </a:t>
            </a:r>
          </a:p>
        </p:txBody>
      </p:sp>
      <p:pic>
        <p:nvPicPr>
          <p:cNvPr id="10" name="Picture 9" descr="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3930650"/>
            <a:ext cx="3714750" cy="1316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 descr="Untitled-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2" y="-207818"/>
            <a:ext cx="9144000" cy="7065818"/>
          </a:xfrm>
          <a:prstGeom prst="rect">
            <a:avLst/>
          </a:prstGeom>
        </p:spPr>
      </p:pic>
      <p:pic>
        <p:nvPicPr>
          <p:cNvPr id="15" name="Picture 14" descr="mega east LOGO copy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6101970"/>
            <a:ext cx="928661" cy="5417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9" name="Title 6"/>
          <p:cNvSpPr txBox="1">
            <a:spLocks/>
          </p:cNvSpPr>
          <p:nvPr/>
        </p:nvSpPr>
        <p:spPr bwMode="auto">
          <a:xfrm rot="16200000">
            <a:off x="-3143252" y="2928913"/>
            <a:ext cx="7072338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 anchor="ctr"/>
          <a:lstStyle/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R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S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V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endParaRPr lang="en-US" sz="32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7" name="Content Placeholder 3" descr="sunflower.jpg"/>
          <p:cNvPicPr>
            <a:picLocks noGrp="1" noChangeAspect="1"/>
          </p:cNvPicPr>
          <p:nvPr>
            <p:ph idx="1"/>
          </p:nvPr>
        </p:nvPicPr>
        <p:blipFill>
          <a:blip r:embed="rId7"/>
          <a:srcRect l="1364" t="2083" r="1806" b="2083"/>
          <a:stretch>
            <a:fillRect/>
          </a:stretch>
        </p:blipFill>
        <p:spPr>
          <a:xfrm>
            <a:off x="1571604" y="604684"/>
            <a:ext cx="7000924" cy="45358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5" name="Title 1"/>
          <p:cNvSpPr txBox="1">
            <a:spLocks/>
          </p:cNvSpPr>
          <p:nvPr/>
        </p:nvSpPr>
        <p:spPr bwMode="auto">
          <a:xfrm>
            <a:off x="1714480" y="5072074"/>
            <a:ext cx="3071834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normalizeH="0" baseline="0" noProof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SAMPAGUITA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ega east LOGO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785794"/>
            <a:ext cx="166945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 txBox="1">
            <a:spLocks/>
          </p:cNvSpPr>
          <p:nvPr/>
        </p:nvSpPr>
        <p:spPr bwMode="auto">
          <a:xfrm>
            <a:off x="285720" y="500041"/>
            <a:ext cx="7500989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EXCLUSIVE CONTRACTORS </a:t>
            </a:r>
          </a:p>
        </p:txBody>
      </p:sp>
      <p:pic>
        <p:nvPicPr>
          <p:cNvPr id="10" name="Picture 9" descr="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3930650"/>
            <a:ext cx="3714750" cy="1316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 descr="Untitled-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2" y="-207818"/>
            <a:ext cx="9144000" cy="7065818"/>
          </a:xfrm>
          <a:prstGeom prst="rect">
            <a:avLst/>
          </a:prstGeom>
        </p:spPr>
      </p:pic>
      <p:pic>
        <p:nvPicPr>
          <p:cNvPr id="15" name="Picture 14" descr="mega east LOGO copy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6101970"/>
            <a:ext cx="928661" cy="5417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9" name="Title 6"/>
          <p:cNvSpPr txBox="1">
            <a:spLocks/>
          </p:cNvSpPr>
          <p:nvPr/>
        </p:nvSpPr>
        <p:spPr bwMode="auto">
          <a:xfrm rot="16200000">
            <a:off x="-3143252" y="2928913"/>
            <a:ext cx="7072338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 anchor="ctr"/>
          <a:lstStyle/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S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F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A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O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N</a:t>
            </a:r>
          </a:p>
          <a:p>
            <a:pPr algn="ctr">
              <a:defRPr/>
            </a:pPr>
            <a:endParaRPr lang="en-US" sz="28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2" name="Text Placeholder 4"/>
          <p:cNvSpPr txBox="1">
            <a:spLocks/>
          </p:cNvSpPr>
          <p:nvPr/>
        </p:nvSpPr>
        <p:spPr bwMode="auto">
          <a:xfrm>
            <a:off x="1357290" y="428604"/>
            <a:ext cx="2428863" cy="56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3200" b="1" i="0" u="none" strike="noStrike" kern="0" normalizeH="0" baseline="0" noProof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n-lt"/>
                <a:ea typeface="+mn-ea"/>
                <a:cs typeface="+mn-cs"/>
              </a:rPr>
              <a:t>Standard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1500166" y="1214422"/>
            <a:ext cx="728667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  <a:tabLst>
                <a:tab pos="457200" algn="l"/>
              </a:tabLst>
              <a:defRPr/>
            </a:pPr>
            <a:endParaRPr lang="en-PH" sz="2000" dirty="0" smtClean="0">
              <a:solidFill>
                <a:schemeClr val="tx1">
                  <a:lumMod val="95000"/>
                </a:schemeClr>
              </a:solidFill>
              <a:latin typeface="Arial" pitchFamily="34" charset="0"/>
            </a:endParaRPr>
          </a:p>
          <a:p>
            <a:pPr marL="228600" indent="-228600" eaLnBrk="0" hangingPunct="0">
              <a:buFont typeface="Courier New" pitchFamily="49" charset="0"/>
              <a:buChar char="o"/>
              <a:tabLst>
                <a:tab pos="457200" algn="l"/>
              </a:tabLst>
              <a:defRPr/>
            </a:pPr>
            <a:r>
              <a:rPr lang="en-US" sz="2400" b="1" dirty="0" smtClean="0">
                <a:solidFill>
                  <a:schemeClr val="tx1">
                    <a:lumMod val="9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A. </a:t>
            </a:r>
            <a:r>
              <a:rPr lang="en-US" sz="2400" dirty="0" smtClean="0">
                <a:solidFill>
                  <a:schemeClr val="tx1">
                    <a:lumMod val="9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Wall Finishes</a:t>
            </a:r>
          </a:p>
          <a:p>
            <a:pPr marL="228600" indent="-228600" eaLnBrk="0" hangingPunct="0">
              <a:tabLst>
                <a:tab pos="457200" algn="l"/>
              </a:tabLst>
              <a:defRPr/>
            </a:pPr>
            <a:endParaRPr lang="en-US" sz="1400" dirty="0" smtClean="0">
              <a:solidFill>
                <a:schemeClr val="tx1">
                  <a:lumMod val="9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lvl="1" eaLnBrk="0" hangingPunct="0">
              <a:buFont typeface="Wingdings" pitchFamily="2" charset="2"/>
              <a:buChar char="v"/>
              <a:tabLst>
                <a:tab pos="457200" algn="l"/>
              </a:tabLst>
              <a:defRPr/>
            </a:pPr>
            <a:r>
              <a:rPr lang="en-US" sz="2400" dirty="0" smtClean="0">
                <a:solidFill>
                  <a:schemeClr val="tx1">
                    <a:lumMod val="9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Exterior Walls   : 5&amp;6”CHB Wall, Plain cement painted finish</a:t>
            </a:r>
          </a:p>
          <a:p>
            <a:pPr lvl="1" eaLnBrk="0" hangingPunct="0">
              <a:buFont typeface="Wingdings" pitchFamily="2" charset="2"/>
              <a:buChar char="v"/>
              <a:tabLst>
                <a:tab pos="457200" algn="l"/>
              </a:tabLst>
              <a:defRPr/>
            </a:pPr>
            <a:r>
              <a:rPr lang="en-US" sz="2400" dirty="0" smtClean="0">
                <a:solidFill>
                  <a:schemeClr val="tx1">
                    <a:lumMod val="9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Deco stone or equivalent for decorative wall stone if required but not more than 6sq.m.</a:t>
            </a:r>
            <a:endParaRPr lang="en-PH" sz="2400" dirty="0" smtClean="0">
              <a:solidFill>
                <a:schemeClr val="tx1">
                  <a:lumMod val="9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lvl="1" eaLnBrk="0" hangingPunct="0">
              <a:buFont typeface="Wingdings" pitchFamily="2" charset="2"/>
              <a:buChar char="v"/>
              <a:tabLst>
                <a:tab pos="457200" algn="l"/>
              </a:tabLst>
              <a:defRPr/>
            </a:pPr>
            <a:r>
              <a:rPr lang="en-US" sz="2400" dirty="0" smtClean="0">
                <a:solidFill>
                  <a:schemeClr val="tx1">
                    <a:lumMod val="9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Interior Walls    : T&amp;B and Stair 4" CHB Wall; </a:t>
            </a:r>
          </a:p>
          <a:p>
            <a:pPr eaLnBrk="0" hangingPunct="0">
              <a:tabLst>
                <a:tab pos="457200" algn="l"/>
              </a:tabLst>
              <a:defRPr/>
            </a:pPr>
            <a:endParaRPr lang="en-PH" sz="2000" dirty="0">
              <a:solidFill>
                <a:schemeClr val="tx1">
                  <a:lumMod val="9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ega east LOGO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785794"/>
            <a:ext cx="166945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 txBox="1">
            <a:spLocks/>
          </p:cNvSpPr>
          <p:nvPr/>
        </p:nvSpPr>
        <p:spPr bwMode="auto">
          <a:xfrm>
            <a:off x="285720" y="500041"/>
            <a:ext cx="7500989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EXCLUSIVE CONTRACTORS </a:t>
            </a:r>
          </a:p>
        </p:txBody>
      </p:sp>
      <p:pic>
        <p:nvPicPr>
          <p:cNvPr id="10" name="Picture 9" descr="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3930650"/>
            <a:ext cx="3714750" cy="1316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 descr="Untitled-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07818"/>
            <a:ext cx="9144000" cy="7065818"/>
          </a:xfrm>
          <a:prstGeom prst="rect">
            <a:avLst/>
          </a:prstGeom>
        </p:spPr>
      </p:pic>
      <p:pic>
        <p:nvPicPr>
          <p:cNvPr id="15" name="Picture 14" descr="mega east LOGO copy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6101970"/>
            <a:ext cx="928661" cy="5417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2" name="Title 6"/>
          <p:cNvSpPr txBox="1">
            <a:spLocks/>
          </p:cNvSpPr>
          <p:nvPr/>
        </p:nvSpPr>
        <p:spPr bwMode="auto">
          <a:xfrm rot="16200000">
            <a:off x="-3143252" y="2928913"/>
            <a:ext cx="7072338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 anchor="ctr"/>
          <a:lstStyle/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S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F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A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O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N</a:t>
            </a:r>
          </a:p>
          <a:p>
            <a:pPr algn="ctr">
              <a:defRPr/>
            </a:pPr>
            <a:endParaRPr lang="en-US" sz="28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1142976" y="521216"/>
            <a:ext cx="7715304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rtlCol="0" anchor="ctr">
            <a:spAutoFit/>
          </a:bodyPr>
          <a:lstStyle/>
          <a:p>
            <a:pPr marL="228600" marR="0" lvl="0" indent="-228600" algn="l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Courier New" pitchFamily="49" charset="0"/>
              <a:buChar char="o"/>
              <a:tabLst>
                <a:tab pos="457200" algn="l"/>
              </a:tabLst>
              <a:defRPr/>
            </a:pPr>
            <a:r>
              <a: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B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</a:t>
            </a:r>
            <a:r>
              <a:rPr kumimoji="0" lang="en-US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Floor Finishes</a:t>
            </a:r>
          </a:p>
          <a:p>
            <a:pPr marL="228600" marR="0" lvl="0" indent="-228600" algn="l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Courier New" pitchFamily="49" charset="0"/>
              <a:buChar char="o"/>
              <a:tabLst>
                <a:tab pos="457200" algn="l"/>
              </a:tabLst>
              <a:defRPr/>
            </a:pPr>
            <a:endParaRPr kumimoji="0" lang="en-PH" sz="280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</a:schemeClr>
              </a:solidFill>
              <a:effectLst/>
              <a:uLnTx/>
              <a:uFillTx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742950" marR="0" lvl="1" indent="-285750" algn="l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>
                <a:tab pos="457200" algn="l"/>
              </a:tabLst>
              <a:defRPr/>
            </a:pPr>
            <a:r>
              <a:rPr kumimoji="0" lang="en-US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Living, Dining, Kitchen &amp; Maids Room</a:t>
            </a:r>
            <a:r>
              <a:rPr kumimoji="0" lang="en-PH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kumimoji="0" lang="en-US" sz="280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40x40cm Ceramic Floor tiles </a:t>
            </a:r>
            <a:r>
              <a:rPr kumimoji="0" lang="en-US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w/ ABC grout or equal</a:t>
            </a:r>
            <a:endParaRPr kumimoji="0" lang="en-PH" sz="28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742950" marR="0" lvl="1" indent="-285750" algn="l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>
                <a:tab pos="457200" algn="l"/>
              </a:tabLst>
              <a:defRPr/>
            </a:pPr>
            <a:r>
              <a:rPr kumimoji="0" lang="en-US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Ground Floor toilet and bath use 30x30cm  ceramic floor unglazed  tile </a:t>
            </a:r>
            <a:r>
              <a:rPr kumimoji="0" lang="en-US" sz="280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20x30cm ceramic wall glazed tiles ( 160 cm. height) </a:t>
            </a:r>
            <a:endParaRPr kumimoji="0" lang="en-PH" sz="280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742950" marR="0" lvl="1" indent="-285750" algn="l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>
                <a:tab pos="457200" algn="l"/>
              </a:tabLst>
              <a:defRPr/>
            </a:pPr>
            <a:r>
              <a:rPr kumimoji="0" lang="en-US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Kitchen counter top use </a:t>
            </a:r>
            <a:r>
              <a:rPr kumimoji="0" lang="en-US" sz="280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salt and paper (china)  granite slab </a:t>
            </a:r>
            <a:r>
              <a:rPr kumimoji="0" lang="en-US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with 50x70cm polar stainless sink w/ swan type faucet</a:t>
            </a:r>
            <a:endParaRPr kumimoji="0" lang="en-PH" sz="28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342900" marR="0" lvl="0" indent="-342900" algn="l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>
                <a:tab pos="457200" algn="l"/>
              </a:tabLst>
              <a:defRPr/>
            </a:pPr>
            <a:endParaRPr kumimoji="0" lang="en-PH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ega east LOGO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785794"/>
            <a:ext cx="166945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 txBox="1">
            <a:spLocks/>
          </p:cNvSpPr>
          <p:nvPr/>
        </p:nvSpPr>
        <p:spPr bwMode="auto">
          <a:xfrm>
            <a:off x="285720" y="500041"/>
            <a:ext cx="7500989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EXCLUSIVE CONTRACTORS </a:t>
            </a:r>
          </a:p>
        </p:txBody>
      </p:sp>
      <p:pic>
        <p:nvPicPr>
          <p:cNvPr id="10" name="Picture 9" descr="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3930650"/>
            <a:ext cx="3714750" cy="1316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 descr="Untitled-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07818"/>
            <a:ext cx="9144000" cy="7065818"/>
          </a:xfrm>
          <a:prstGeom prst="rect">
            <a:avLst/>
          </a:prstGeom>
        </p:spPr>
      </p:pic>
      <p:pic>
        <p:nvPicPr>
          <p:cNvPr id="15" name="Picture 14" descr="mega east LOGO copy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6101970"/>
            <a:ext cx="928661" cy="5417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2" name="Title 6"/>
          <p:cNvSpPr txBox="1">
            <a:spLocks/>
          </p:cNvSpPr>
          <p:nvPr/>
        </p:nvSpPr>
        <p:spPr bwMode="auto">
          <a:xfrm rot="16200000">
            <a:off x="-3143252" y="2928913"/>
            <a:ext cx="7072338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 anchor="ctr"/>
          <a:lstStyle/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S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F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A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O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N</a:t>
            </a:r>
          </a:p>
          <a:p>
            <a:pPr algn="ctr">
              <a:defRPr/>
            </a:pPr>
            <a:endParaRPr lang="en-US" sz="28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428728" y="642918"/>
            <a:ext cx="7358114" cy="46597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 eaLnBrk="0" fontAlgn="auto" hangingPunct="0">
              <a:spcBef>
                <a:spcPct val="20000"/>
              </a:spcBef>
              <a:spcAft>
                <a:spcPts val="0"/>
              </a:spcAft>
              <a:buFont typeface="Wingdings" pitchFamily="2" charset="2"/>
              <a:buChar char="v"/>
              <a:tabLst>
                <a:tab pos="457200" algn="l"/>
              </a:tabLst>
              <a:defRPr/>
            </a:pPr>
            <a:r>
              <a:rPr lang="en-US" sz="2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Second </a:t>
            </a:r>
            <a:r>
              <a:rPr lang="en-US" sz="28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Second</a:t>
            </a:r>
            <a:r>
              <a:rPr lang="en-US" sz="2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floor toilet and bath use 30x30cm ceramic unglazed floor tile 30x30cm ceramic wall glazed tile w/ ABC grout or equal</a:t>
            </a:r>
            <a:endParaRPr lang="en-PH" sz="28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742950" lvl="1" indent="-285750" eaLnBrk="0" fontAlgn="auto" hangingPunct="0">
              <a:spcBef>
                <a:spcPct val="20000"/>
              </a:spcBef>
              <a:spcAft>
                <a:spcPts val="0"/>
              </a:spcAft>
              <a:buFont typeface="Wingdings" pitchFamily="2" charset="2"/>
              <a:buChar char="v"/>
              <a:tabLst>
                <a:tab pos="457200" algn="l"/>
              </a:tabLst>
              <a:defRPr/>
            </a:pPr>
            <a:r>
              <a:rPr lang="en-US" sz="2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Bedroom &amp; Hallway use </a:t>
            </a:r>
            <a:r>
              <a:rPr lang="en-US" sz="2800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40x40cm  ceramic floor tile </a:t>
            </a:r>
            <a:endParaRPr lang="en-PH" sz="2800" dirty="0" smtClean="0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742950" lvl="1" indent="-285750" eaLnBrk="0" fontAlgn="auto" hangingPunct="0">
              <a:spcBef>
                <a:spcPct val="20000"/>
              </a:spcBef>
              <a:spcAft>
                <a:spcPts val="0"/>
              </a:spcAft>
              <a:buFont typeface="Wingdings" pitchFamily="2" charset="2"/>
              <a:buChar char="v"/>
              <a:tabLst>
                <a:tab pos="457200" algn="l"/>
              </a:tabLst>
              <a:defRPr/>
            </a:pPr>
            <a:r>
              <a:rPr lang="en-US" sz="2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Carport, Lanai &amp; Laundry Plain cement with groove design</a:t>
            </a:r>
            <a:endParaRPr lang="en-PH" sz="28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742950" lvl="1" indent="-285750" eaLnBrk="0" fontAlgn="auto" hangingPunct="0">
              <a:spcBef>
                <a:spcPct val="20000"/>
              </a:spcBef>
              <a:spcAft>
                <a:spcPts val="0"/>
              </a:spcAft>
              <a:buFont typeface="Wingdings" pitchFamily="2" charset="2"/>
              <a:buChar char="v"/>
              <a:tabLst>
                <a:tab pos="457200" algn="l"/>
              </a:tabLst>
              <a:defRPr/>
            </a:pPr>
            <a:r>
              <a:rPr lang="en-US" sz="28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Balcony, use 30x30cm  Outdoor ceramic tile w/ ABC grout  or equal</a:t>
            </a:r>
            <a:endParaRPr lang="en-PH" sz="28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ega east LOGO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785794"/>
            <a:ext cx="166945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 txBox="1">
            <a:spLocks/>
          </p:cNvSpPr>
          <p:nvPr/>
        </p:nvSpPr>
        <p:spPr bwMode="auto">
          <a:xfrm>
            <a:off x="285720" y="500041"/>
            <a:ext cx="7500989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EXCLUSIVE CONTRACTORS </a:t>
            </a:r>
          </a:p>
        </p:txBody>
      </p:sp>
      <p:pic>
        <p:nvPicPr>
          <p:cNvPr id="10" name="Picture 9" descr="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3930650"/>
            <a:ext cx="3714750" cy="1316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 descr="Untitled-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07818"/>
            <a:ext cx="9144000" cy="7065818"/>
          </a:xfrm>
          <a:prstGeom prst="rect">
            <a:avLst/>
          </a:prstGeom>
        </p:spPr>
      </p:pic>
      <p:pic>
        <p:nvPicPr>
          <p:cNvPr id="15" name="Picture 14" descr="mega east LOGO copy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6101970"/>
            <a:ext cx="928661" cy="5417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2" name="Title 6"/>
          <p:cNvSpPr txBox="1">
            <a:spLocks/>
          </p:cNvSpPr>
          <p:nvPr/>
        </p:nvSpPr>
        <p:spPr bwMode="auto">
          <a:xfrm rot="16200000">
            <a:off x="-3143252" y="2928913"/>
            <a:ext cx="7072338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 anchor="ctr"/>
          <a:lstStyle/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S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F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A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O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N</a:t>
            </a:r>
          </a:p>
          <a:p>
            <a:pPr algn="ctr">
              <a:defRPr/>
            </a:pPr>
            <a:endParaRPr lang="en-US" sz="28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9" name="Content Placeholder 6"/>
          <p:cNvSpPr txBox="1">
            <a:spLocks/>
          </p:cNvSpPr>
          <p:nvPr/>
        </p:nvSpPr>
        <p:spPr>
          <a:xfrm>
            <a:off x="1285852" y="642918"/>
            <a:ext cx="7358114" cy="5429288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/>
          <a:p>
            <a:pPr marL="228600" marR="0" lvl="0" indent="-228600" algn="l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Courier New" pitchFamily="49" charset="0"/>
              <a:buChar char="o"/>
              <a:tabLst>
                <a:tab pos="457200" algn="l"/>
              </a:tabLst>
              <a:defRPr/>
            </a:pPr>
            <a:r>
              <a:rPr kumimoji="0" lang="en-US" sz="5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C. </a:t>
            </a:r>
            <a:r>
              <a:rPr kumimoji="0" lang="en-US" sz="51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Roofing</a:t>
            </a:r>
          </a:p>
          <a:p>
            <a:pPr marL="228600" marR="0" lvl="0" indent="-228600" algn="l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>
                <a:tab pos="457200" algn="l"/>
              </a:tabLst>
              <a:defRPr/>
            </a:pPr>
            <a:endParaRPr kumimoji="0" lang="en-PH" sz="510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742950" marR="0" lvl="1" indent="-285750" algn="l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>
                <a:tab pos="457200" algn="l"/>
              </a:tabLst>
              <a:defRPr/>
            </a:pPr>
            <a:r>
              <a:rPr kumimoji="0" lang="en-US" sz="51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PUYAT or Union steel .4mm </a:t>
            </a:r>
            <a:r>
              <a:rPr kumimoji="0" lang="en-US" sz="510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pre-painted Rib type long span roofing </a:t>
            </a:r>
            <a:r>
              <a:rPr kumimoji="0" lang="en-US" sz="51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with  5mm 1 side  insulation and box type 24" gutter w/ 2" steel </a:t>
            </a:r>
            <a:r>
              <a:rPr kumimoji="0" lang="en-US" sz="51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tekscrew</a:t>
            </a:r>
            <a:endParaRPr kumimoji="0" lang="en-US" sz="51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742950" marR="0" lvl="1" indent="-285750" algn="l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>
                <a:tab pos="457200" algn="l"/>
              </a:tabLst>
              <a:defRPr/>
            </a:pPr>
            <a:endParaRPr kumimoji="0" lang="en-PH" sz="51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742950" marR="0" lvl="1" indent="-285750" algn="l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>
                <a:tab pos="457200" algn="l"/>
              </a:tabLst>
              <a:defRPr/>
            </a:pPr>
            <a:r>
              <a:rPr kumimoji="0" lang="en-US" sz="51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Steel trusses use 3/16x2" top and bottom chord and 3/16x11/2" member</a:t>
            </a:r>
            <a:r>
              <a:rPr kumimoji="0" lang="en-PH" sz="51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kumimoji="0" lang="en-US" sz="51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Angle bar and 2x3“ x1.2mm </a:t>
            </a:r>
            <a:r>
              <a:rPr kumimoji="0" lang="en-US" sz="51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purlins</a:t>
            </a:r>
            <a:r>
              <a:rPr kumimoji="0" lang="en-US" sz="51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and 2x6“ x 1.2mm </a:t>
            </a:r>
            <a:r>
              <a:rPr kumimoji="0" lang="en-US" sz="51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purlins</a:t>
            </a:r>
            <a:r>
              <a:rPr kumimoji="0" lang="en-US" sz="51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 for </a:t>
            </a:r>
            <a:r>
              <a:rPr kumimoji="0" lang="en-US" sz="51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facia</a:t>
            </a:r>
            <a:r>
              <a:rPr kumimoji="0" lang="en-US" sz="51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board w/ red oxide primer/epoxy primer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PH" sz="2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ega east LOGO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785794"/>
            <a:ext cx="166945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 txBox="1">
            <a:spLocks/>
          </p:cNvSpPr>
          <p:nvPr/>
        </p:nvSpPr>
        <p:spPr bwMode="auto">
          <a:xfrm>
            <a:off x="285720" y="500041"/>
            <a:ext cx="7500989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EXCLUSIVE CONTRACTORS </a:t>
            </a:r>
          </a:p>
        </p:txBody>
      </p:sp>
      <p:pic>
        <p:nvPicPr>
          <p:cNvPr id="10" name="Picture 9" descr="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3930650"/>
            <a:ext cx="3714750" cy="1316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 descr="Untitled-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07818"/>
            <a:ext cx="9144000" cy="7065818"/>
          </a:xfrm>
          <a:prstGeom prst="rect">
            <a:avLst/>
          </a:prstGeom>
        </p:spPr>
      </p:pic>
      <p:pic>
        <p:nvPicPr>
          <p:cNvPr id="15" name="Picture 14" descr="mega east LOGO copy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6101970"/>
            <a:ext cx="928661" cy="5417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2" name="Title 6"/>
          <p:cNvSpPr txBox="1">
            <a:spLocks/>
          </p:cNvSpPr>
          <p:nvPr/>
        </p:nvSpPr>
        <p:spPr bwMode="auto">
          <a:xfrm rot="16200000">
            <a:off x="-3143252" y="2928913"/>
            <a:ext cx="7072338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 anchor="ctr"/>
          <a:lstStyle/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S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F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A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O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N</a:t>
            </a:r>
          </a:p>
          <a:p>
            <a:pPr algn="ctr">
              <a:defRPr/>
            </a:pPr>
            <a:endParaRPr lang="en-US" sz="28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9" name="Content Placeholder 6"/>
          <p:cNvSpPr txBox="1">
            <a:spLocks/>
          </p:cNvSpPr>
          <p:nvPr/>
        </p:nvSpPr>
        <p:spPr>
          <a:xfrm>
            <a:off x="1600200" y="571480"/>
            <a:ext cx="7010400" cy="5295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Courier New" pitchFamily="49" charset="0"/>
              <a:buChar char="o"/>
              <a:tabLst>
                <a:tab pos="914400" algn="l"/>
              </a:tabLst>
              <a:defRPr/>
            </a:pPr>
            <a:endParaRPr kumimoji="0" lang="en-US" sz="20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Courier New" pitchFamily="49" charset="0"/>
              <a:buChar char="o"/>
              <a:tabLst>
                <a:tab pos="914400" algn="l"/>
              </a:tabLst>
              <a:defRPr/>
            </a:pPr>
            <a:r>
              <a:rPr lang="en-US" sz="2400" b="1" dirty="0" smtClean="0">
                <a:solidFill>
                  <a:schemeClr val="tx1">
                    <a:lumMod val="9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F</a:t>
            </a:r>
            <a:r>
              <a:rPr kumimoji="0" 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Kitchen and Bedroom Cabinet</a:t>
            </a:r>
          </a:p>
          <a:p>
            <a:pPr marL="742950" marR="0" lvl="1" indent="-285750" algn="just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>
                <a:tab pos="914400" algn="l"/>
              </a:tabLst>
              <a:defRPr/>
            </a:pPr>
            <a:r>
              <a:rPr kumimoji="0" 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Use ¾”Plyboard w/ 6"stainless</a:t>
            </a:r>
            <a:r>
              <a:rPr kumimoji="0" lang="en-US" sz="32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kumimoji="0" 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cabinet</a:t>
            </a:r>
            <a:r>
              <a:rPr kumimoji="0" lang="en-US" sz="32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with </a:t>
            </a:r>
            <a:r>
              <a:rPr kumimoji="0" 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Handle and </a:t>
            </a:r>
            <a:r>
              <a:rPr kumimoji="0" lang="en-US" sz="32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systema</a:t>
            </a:r>
            <a:r>
              <a:rPr kumimoji="0" 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or </a:t>
            </a:r>
            <a:r>
              <a:rPr kumimoji="0" lang="en-US" sz="32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amerilock</a:t>
            </a:r>
            <a:r>
              <a:rPr kumimoji="0" 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kumimoji="0" lang="en-US" sz="32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concelled</a:t>
            </a:r>
            <a:r>
              <a:rPr kumimoji="0" 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hinges </a:t>
            </a:r>
            <a:r>
              <a:rPr kumimoji="0" lang="en-US" sz="32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duco</a:t>
            </a:r>
            <a:r>
              <a:rPr kumimoji="0" 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varnish finish w/ 1/2“ conduit  pipe for hanger rod</a:t>
            </a:r>
            <a:endParaRPr kumimoji="0" lang="en-PH" sz="32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742950" marR="0" lvl="1" indent="-285750" algn="just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>
                <a:tab pos="914400" algn="l"/>
              </a:tabLst>
              <a:defRPr/>
            </a:pPr>
            <a:r>
              <a:rPr kumimoji="0" 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For kitchen cabinet w/ 3"pvc pipe provision for range hood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PH" sz="2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ega east LOGO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785794"/>
            <a:ext cx="166945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 txBox="1">
            <a:spLocks/>
          </p:cNvSpPr>
          <p:nvPr/>
        </p:nvSpPr>
        <p:spPr bwMode="auto">
          <a:xfrm>
            <a:off x="285720" y="500041"/>
            <a:ext cx="7500989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EXCLUSIVE CONTRACTORS </a:t>
            </a:r>
          </a:p>
        </p:txBody>
      </p:sp>
      <p:pic>
        <p:nvPicPr>
          <p:cNvPr id="10" name="Picture 9" descr="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3930650"/>
            <a:ext cx="3714750" cy="1316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 descr="Untitled-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36356"/>
            <a:ext cx="9144000" cy="7065818"/>
          </a:xfrm>
          <a:prstGeom prst="rect">
            <a:avLst/>
          </a:prstGeom>
        </p:spPr>
      </p:pic>
      <p:pic>
        <p:nvPicPr>
          <p:cNvPr id="15" name="Picture 14" descr="mega east LOGO copy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6101970"/>
            <a:ext cx="928661" cy="5417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2" name="Title 6"/>
          <p:cNvSpPr txBox="1">
            <a:spLocks/>
          </p:cNvSpPr>
          <p:nvPr/>
        </p:nvSpPr>
        <p:spPr bwMode="auto">
          <a:xfrm rot="16200000">
            <a:off x="-3143252" y="2928913"/>
            <a:ext cx="7072338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 anchor="ctr"/>
          <a:lstStyle/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S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F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A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O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N</a:t>
            </a:r>
          </a:p>
          <a:p>
            <a:pPr algn="ctr">
              <a:defRPr/>
            </a:pPr>
            <a:endParaRPr lang="en-US" sz="28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9" name="Content Placeholder 6"/>
          <p:cNvSpPr txBox="1">
            <a:spLocks/>
          </p:cNvSpPr>
          <p:nvPr/>
        </p:nvSpPr>
        <p:spPr>
          <a:xfrm>
            <a:off x="1571604" y="414358"/>
            <a:ext cx="6886596" cy="594360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228600" marR="0" lvl="0" indent="-228600" algn="l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Courier New" pitchFamily="49" charset="0"/>
              <a:buChar char="o"/>
              <a:tabLst>
                <a:tab pos="914400" algn="l"/>
              </a:tabLst>
              <a:defRPr/>
            </a:pPr>
            <a:r>
              <a:rPr lang="en-US" sz="2400" b="1" dirty="0" smtClean="0">
                <a:solidFill>
                  <a:schemeClr val="tx1">
                    <a:lumMod val="9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G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</a:t>
            </a:r>
            <a:r>
              <a:rPr kumimoji="0" lang="en-US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Toilet  Fixtures</a:t>
            </a:r>
          </a:p>
          <a:p>
            <a:pPr marL="228600" marR="0" lvl="0" indent="-228600" algn="l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Courier New" pitchFamily="49" charset="0"/>
              <a:buChar char="o"/>
              <a:tabLst>
                <a:tab pos="914400" algn="l"/>
              </a:tabLst>
              <a:defRPr/>
            </a:pPr>
            <a:endParaRPr kumimoji="0" lang="en-PH" sz="280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742950" marR="0" lvl="1" indent="-285750" algn="l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>
                <a:tab pos="914400" algn="l"/>
              </a:tabLst>
              <a:defRPr/>
            </a:pPr>
            <a:r>
              <a:rPr kumimoji="0" lang="en-US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GF and 2F common T&amp;B, use </a:t>
            </a:r>
            <a:r>
              <a:rPr kumimoji="0" lang="en-US" sz="28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Pozzi</a:t>
            </a:r>
            <a:r>
              <a:rPr kumimoji="0" lang="en-US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brand   water closet, lavatory w/ pedestal and accessories w/ soap and tissue paper holder</a:t>
            </a:r>
            <a:endParaRPr kumimoji="0" lang="en-PH" sz="28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742950" marR="0" lvl="1" indent="-285750" algn="l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>
                <a:tab pos="914400" algn="l"/>
              </a:tabLst>
              <a:defRPr/>
            </a:pPr>
            <a:r>
              <a:rPr kumimoji="0" lang="en-US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Master toilet and bath, use </a:t>
            </a:r>
            <a:r>
              <a:rPr kumimoji="0" lang="en-US" sz="28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Pozzi</a:t>
            </a:r>
            <a:r>
              <a:rPr kumimoji="0" lang="en-US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brand dual flush water closet w/ basin type lavatory, soap and tissue paper holder accessories </a:t>
            </a:r>
          </a:p>
          <a:p>
            <a:pPr marL="742950" marR="0" lvl="1" indent="-285750" algn="l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>
                <a:tab pos="914400" algn="l"/>
              </a:tabLst>
              <a:defRPr/>
            </a:pPr>
            <a:r>
              <a:rPr kumimoji="0" lang="en-US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Clear tempered glass sliding shower enclosure w/ telephone shower and provision for water heater line</a:t>
            </a:r>
            <a:endParaRPr kumimoji="0" lang="en-PH" sz="28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PH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ega east LOGO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785794"/>
            <a:ext cx="166945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 txBox="1">
            <a:spLocks/>
          </p:cNvSpPr>
          <p:nvPr/>
        </p:nvSpPr>
        <p:spPr bwMode="auto">
          <a:xfrm>
            <a:off x="285720" y="500041"/>
            <a:ext cx="7500989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EXCLUSIVE CONTRACTORS </a:t>
            </a:r>
          </a:p>
        </p:txBody>
      </p:sp>
      <p:pic>
        <p:nvPicPr>
          <p:cNvPr id="10" name="Picture 9" descr="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3930650"/>
            <a:ext cx="3714750" cy="1316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 descr="Untitled-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07818"/>
            <a:ext cx="9144000" cy="7065818"/>
          </a:xfrm>
          <a:prstGeom prst="rect">
            <a:avLst/>
          </a:prstGeom>
        </p:spPr>
      </p:pic>
      <p:pic>
        <p:nvPicPr>
          <p:cNvPr id="15" name="Picture 14" descr="mega east LOGO copy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6101970"/>
            <a:ext cx="928661" cy="5417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2" name="Title 6"/>
          <p:cNvSpPr txBox="1">
            <a:spLocks/>
          </p:cNvSpPr>
          <p:nvPr/>
        </p:nvSpPr>
        <p:spPr bwMode="auto">
          <a:xfrm rot="16200000">
            <a:off x="-3143252" y="2928913"/>
            <a:ext cx="7072338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 anchor="ctr"/>
          <a:lstStyle/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S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F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A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O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N</a:t>
            </a:r>
          </a:p>
          <a:p>
            <a:pPr algn="ctr">
              <a:defRPr/>
            </a:pPr>
            <a:endParaRPr lang="en-US" sz="28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9" name="Content Placeholder 6"/>
          <p:cNvSpPr txBox="1">
            <a:spLocks/>
          </p:cNvSpPr>
          <p:nvPr/>
        </p:nvSpPr>
        <p:spPr>
          <a:xfrm>
            <a:off x="1357290" y="357166"/>
            <a:ext cx="7358114" cy="59293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Courier New" pitchFamily="49" charset="0"/>
              <a:buChar char="o"/>
              <a:tabLst>
                <a:tab pos="914400" algn="l"/>
              </a:tabLst>
              <a:defRPr/>
            </a:pPr>
            <a:r>
              <a:rPr lang="en-US" sz="2000" b="1" dirty="0" smtClean="0">
                <a:solidFill>
                  <a:schemeClr val="tx1">
                    <a:lumMod val="9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H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</a:t>
            </a:r>
            <a:r>
              <a:rPr kumimoji="0" 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Electrical, Lighting Fixtures, Devices</a:t>
            </a:r>
          </a:p>
          <a:p>
            <a:pPr marL="228600" marR="0" lvl="0" indent="-228600" algn="l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>
                <a:tab pos="914400" algn="l"/>
              </a:tabLst>
              <a:defRPr/>
            </a:pPr>
            <a:endParaRPr kumimoji="0" lang="en-PH" sz="260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742950" marR="0" lvl="1" indent="-285750" algn="l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>
                <a:tab pos="914400" algn="l"/>
              </a:tabLst>
              <a:defRPr/>
            </a:pP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4” </a:t>
            </a:r>
            <a:r>
              <a:rPr kumimoji="0" 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Ø </a:t>
            </a:r>
            <a:r>
              <a:rPr kumimoji="0" lang="en-US" sz="32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pinlight</a:t>
            </a:r>
            <a:r>
              <a:rPr kumimoji="0" 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(</a:t>
            </a:r>
            <a:r>
              <a:rPr kumimoji="0" lang="en-US" sz="32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fiam</a:t>
            </a:r>
            <a:r>
              <a:rPr kumimoji="0" 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) with incandescent bulb socket (no bulbs) </a:t>
            </a:r>
            <a:r>
              <a:rPr kumimoji="0" 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Living &amp; Master BR only</a:t>
            </a:r>
            <a:endParaRPr kumimoji="0" lang="en-PH" sz="320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742950" marR="0" lvl="1" indent="-285750" algn="l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>
                <a:tab pos="914400" algn="l"/>
              </a:tabLst>
              <a:defRPr/>
            </a:pPr>
            <a:r>
              <a:rPr kumimoji="0" 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Switches and outlet </a:t>
            </a:r>
            <a:r>
              <a:rPr kumimoji="0" lang="en-US" sz="32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Royu</a:t>
            </a:r>
            <a:r>
              <a:rPr kumimoji="0" 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brand wide series type or equivalent</a:t>
            </a:r>
            <a:endParaRPr kumimoji="0" lang="en-PH" sz="32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742950" marR="0" lvl="1" indent="-285750" algn="l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>
                <a:tab pos="914400" algn="l"/>
              </a:tabLst>
              <a:defRPr/>
            </a:pPr>
            <a:r>
              <a:rPr kumimoji="0" 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Lighting wire use 2.0mm THHN wire w/ 25mm mould flex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PH" sz="1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ega east LOGO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785794"/>
            <a:ext cx="166945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 txBox="1">
            <a:spLocks/>
          </p:cNvSpPr>
          <p:nvPr/>
        </p:nvSpPr>
        <p:spPr bwMode="auto">
          <a:xfrm>
            <a:off x="285720" y="500041"/>
            <a:ext cx="7500989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EXCLUSIVE CONTRACTORS </a:t>
            </a:r>
          </a:p>
        </p:txBody>
      </p:sp>
      <p:pic>
        <p:nvPicPr>
          <p:cNvPr id="10" name="Picture 9" descr="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3930650"/>
            <a:ext cx="3714750" cy="1316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 descr="Untitled-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07818"/>
            <a:ext cx="9144000" cy="7065818"/>
          </a:xfrm>
          <a:prstGeom prst="rect">
            <a:avLst/>
          </a:prstGeom>
        </p:spPr>
      </p:pic>
      <p:pic>
        <p:nvPicPr>
          <p:cNvPr id="15" name="Picture 14" descr="mega east LOGO copy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6101970"/>
            <a:ext cx="928661" cy="5417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2" name="Title 6"/>
          <p:cNvSpPr txBox="1">
            <a:spLocks/>
          </p:cNvSpPr>
          <p:nvPr/>
        </p:nvSpPr>
        <p:spPr bwMode="auto">
          <a:xfrm rot="16200000">
            <a:off x="-3143252" y="2928913"/>
            <a:ext cx="7072338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 anchor="ctr"/>
          <a:lstStyle/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S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F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A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O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N</a:t>
            </a:r>
          </a:p>
          <a:p>
            <a:pPr algn="ctr">
              <a:defRPr/>
            </a:pPr>
            <a:endParaRPr lang="en-US" sz="28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9" name="Content Placeholder 6"/>
          <p:cNvSpPr txBox="1">
            <a:spLocks/>
          </p:cNvSpPr>
          <p:nvPr/>
        </p:nvSpPr>
        <p:spPr>
          <a:xfrm>
            <a:off x="1357290" y="357166"/>
            <a:ext cx="7358114" cy="59293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742950" marR="0" lvl="1" indent="-285750" algn="l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>
                <a:tab pos="914400" algn="l"/>
              </a:tabLst>
              <a:defRPr/>
            </a:pPr>
            <a:endParaRPr kumimoji="0" lang="en-US" sz="26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742950" marR="0" lvl="1" indent="-285750" algn="l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>
                <a:tab pos="914400" algn="l"/>
              </a:tabLst>
              <a:defRPr/>
            </a:pPr>
            <a:r>
              <a:rPr kumimoji="0" 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Outlet 3.5mm THHN wire w/ 25mm mould flex </a:t>
            </a:r>
          </a:p>
          <a:p>
            <a:pPr marL="742950" marR="0" lvl="1" indent="-285750" algn="l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>
                <a:tab pos="914400" algn="l"/>
              </a:tabLst>
              <a:defRPr/>
            </a:pPr>
            <a:r>
              <a:rPr kumimoji="0" 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Main Line 8.0mm THHN wire w/ 32mm emerald </a:t>
            </a:r>
            <a:r>
              <a:rPr kumimoji="0" lang="en-US" sz="32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pvc</a:t>
            </a:r>
            <a:r>
              <a:rPr kumimoji="0" 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pipe  </a:t>
            </a:r>
            <a:endParaRPr kumimoji="0" lang="en-PH" sz="32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742950" marR="0" lvl="1" indent="-285750" algn="l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>
                <a:tab pos="914400" algn="l"/>
              </a:tabLst>
              <a:defRPr/>
            </a:pPr>
            <a:r>
              <a:rPr kumimoji="0" 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Safety breaker and panel box </a:t>
            </a:r>
            <a:endParaRPr kumimoji="0" lang="en-PH" sz="32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742950" marR="0" lvl="1" indent="-285750" algn="l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>
                <a:tab pos="914400" algn="l"/>
              </a:tabLst>
              <a:defRPr/>
            </a:pPr>
            <a:r>
              <a:rPr kumimoji="0" 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Telephone and cable (RG6) outlet for living and master bedroom</a:t>
            </a:r>
            <a:endParaRPr kumimoji="0" lang="en-PH" sz="32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742950" marR="0" lvl="1" indent="-285750" algn="l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>
                <a:tab pos="914400" algn="l"/>
              </a:tabLst>
              <a:defRPr/>
            </a:pPr>
            <a:r>
              <a:rPr kumimoji="0" 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PVC utility and junction boxes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PH" sz="1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ega east LOGO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785794"/>
            <a:ext cx="166945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 txBox="1">
            <a:spLocks/>
          </p:cNvSpPr>
          <p:nvPr/>
        </p:nvSpPr>
        <p:spPr bwMode="auto">
          <a:xfrm>
            <a:off x="285720" y="500041"/>
            <a:ext cx="7500989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EXCLUSIVE CONTRACTORS </a:t>
            </a:r>
          </a:p>
        </p:txBody>
      </p:sp>
      <p:pic>
        <p:nvPicPr>
          <p:cNvPr id="10" name="Picture 9" descr="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3930650"/>
            <a:ext cx="3714750" cy="1316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 descr="Untitled-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07818"/>
            <a:ext cx="9144000" cy="7065818"/>
          </a:xfrm>
          <a:prstGeom prst="rect">
            <a:avLst/>
          </a:prstGeom>
        </p:spPr>
      </p:pic>
      <p:pic>
        <p:nvPicPr>
          <p:cNvPr id="15" name="Picture 14" descr="mega east LOGO copy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6101970"/>
            <a:ext cx="928661" cy="5417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2" name="Title 6"/>
          <p:cNvSpPr txBox="1">
            <a:spLocks/>
          </p:cNvSpPr>
          <p:nvPr/>
        </p:nvSpPr>
        <p:spPr bwMode="auto">
          <a:xfrm rot="16200000">
            <a:off x="-3143252" y="2928913"/>
            <a:ext cx="7072338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 anchor="ctr"/>
          <a:lstStyle/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S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F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A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O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N</a:t>
            </a:r>
          </a:p>
          <a:p>
            <a:pPr algn="ctr">
              <a:defRPr/>
            </a:pPr>
            <a:endParaRPr lang="en-US" sz="28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9" name="Content Placeholder 6"/>
          <p:cNvSpPr txBox="1">
            <a:spLocks/>
          </p:cNvSpPr>
          <p:nvPr/>
        </p:nvSpPr>
        <p:spPr>
          <a:xfrm>
            <a:off x="1214414" y="357166"/>
            <a:ext cx="7429552" cy="60722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Courier New" pitchFamily="49" charset="0"/>
              <a:buChar char="o"/>
              <a:tabLst>
                <a:tab pos="914400" algn="l"/>
              </a:tabLst>
              <a:defRPr/>
            </a:pPr>
            <a:endParaRPr kumimoji="0" lang="en-US" sz="18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228600" marR="0" lvl="0" indent="-228600" algn="l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Courier New" pitchFamily="49" charset="0"/>
              <a:buChar char="o"/>
              <a:tabLst>
                <a:tab pos="914400" algn="l"/>
              </a:tabLst>
              <a:defRPr/>
            </a:pPr>
            <a:r>
              <a:rPr lang="en-US" sz="2000" b="1" dirty="0" smtClean="0">
                <a:solidFill>
                  <a:schemeClr val="tx1">
                    <a:lumMod val="9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I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Plumbing and sanitary </a:t>
            </a:r>
          </a:p>
          <a:p>
            <a:pPr marL="228600" marR="0" lvl="0" indent="-228600" algn="l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>
                <a:tab pos="914400" algn="l"/>
              </a:tabLst>
              <a:defRPr/>
            </a:pPr>
            <a:endParaRPr kumimoji="0" lang="en-US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</a:schemeClr>
              </a:solidFill>
              <a:effectLst/>
              <a:uLnTx/>
              <a:uFillTx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685800" lvl="1" indent="-228600" algn="just" eaLnBrk="0" fontAlgn="auto" hangingPunct="0">
              <a:spcBef>
                <a:spcPct val="20000"/>
              </a:spcBef>
              <a:spcAft>
                <a:spcPts val="0"/>
              </a:spcAft>
              <a:buFont typeface="Wingdings" pitchFamily="2" charset="2"/>
              <a:buChar char="v"/>
              <a:tabLst>
                <a:tab pos="914400" algn="l"/>
              </a:tabLst>
              <a:defRPr/>
            </a:pP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kumimoji="0" lang="en-US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Water line use </a:t>
            </a:r>
            <a:r>
              <a:rPr kumimoji="0" lang="en-US" sz="36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moldex</a:t>
            </a:r>
            <a:r>
              <a:rPr kumimoji="0" lang="en-US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kumimoji="0" lang="en-US" sz="36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pvc</a:t>
            </a:r>
            <a:r>
              <a:rPr kumimoji="0" lang="en-US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pipe </a:t>
            </a:r>
            <a:r>
              <a:rPr lang="en-US" sz="36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kumimoji="0" lang="en-US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w/ </a:t>
            </a:r>
            <a:r>
              <a:rPr kumimoji="0" lang="en-US" sz="36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neltex</a:t>
            </a:r>
            <a:r>
              <a:rPr kumimoji="0" lang="en-US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cement adhesive</a:t>
            </a:r>
          </a:p>
          <a:p>
            <a:pPr marL="685800" lvl="1" indent="-228600" algn="just" eaLnBrk="0" fontAlgn="auto" hangingPunct="0">
              <a:spcBef>
                <a:spcPct val="20000"/>
              </a:spcBef>
              <a:spcAft>
                <a:spcPts val="0"/>
              </a:spcAft>
              <a:tabLst>
                <a:tab pos="914400" algn="l"/>
              </a:tabLst>
              <a:defRPr/>
            </a:pPr>
            <a:endParaRPr kumimoji="0" lang="en-PH" sz="36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742950" marR="0" lvl="1" indent="-285750" algn="l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>
                <a:tab pos="914400" algn="l"/>
              </a:tabLst>
              <a:defRPr/>
            </a:pPr>
            <a:r>
              <a:rPr kumimoji="0" lang="en-US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Drainage line and down spout use  emerald </a:t>
            </a:r>
            <a:r>
              <a:rPr kumimoji="0" lang="en-US" sz="36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pvc</a:t>
            </a:r>
            <a:r>
              <a:rPr kumimoji="0" lang="en-US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pipe w/ </a:t>
            </a:r>
            <a:r>
              <a:rPr kumimoji="0" lang="en-US" sz="36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neltex</a:t>
            </a:r>
            <a:r>
              <a:rPr kumimoji="0" lang="en-US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cement adhesive</a:t>
            </a:r>
            <a:endParaRPr kumimoji="0" lang="en-PH" sz="36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PH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ega east LOGO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785794"/>
            <a:ext cx="166945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 txBox="1">
            <a:spLocks/>
          </p:cNvSpPr>
          <p:nvPr/>
        </p:nvSpPr>
        <p:spPr bwMode="auto">
          <a:xfrm>
            <a:off x="285720" y="500041"/>
            <a:ext cx="7500989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EXCLUSIVE CONTRACTORS </a:t>
            </a:r>
          </a:p>
        </p:txBody>
      </p:sp>
      <p:pic>
        <p:nvPicPr>
          <p:cNvPr id="10" name="Picture 9" descr="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3930650"/>
            <a:ext cx="3714750" cy="1316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 descr="Untitled-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07818"/>
            <a:ext cx="9144000" cy="7065818"/>
          </a:xfrm>
          <a:prstGeom prst="rect">
            <a:avLst/>
          </a:prstGeom>
        </p:spPr>
      </p:pic>
      <p:pic>
        <p:nvPicPr>
          <p:cNvPr id="15" name="Picture 14" descr="mega east LOGO copy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6101970"/>
            <a:ext cx="928661" cy="5417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2" name="Title 6"/>
          <p:cNvSpPr txBox="1">
            <a:spLocks/>
          </p:cNvSpPr>
          <p:nvPr/>
        </p:nvSpPr>
        <p:spPr bwMode="auto">
          <a:xfrm rot="16200000">
            <a:off x="-3143252" y="2928913"/>
            <a:ext cx="7072338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 anchor="ctr"/>
          <a:lstStyle/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S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F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A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O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N</a:t>
            </a:r>
          </a:p>
          <a:p>
            <a:pPr algn="ctr">
              <a:defRPr/>
            </a:pPr>
            <a:endParaRPr lang="en-US" sz="28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9" name="Content Placeholder 6"/>
          <p:cNvSpPr txBox="1">
            <a:spLocks/>
          </p:cNvSpPr>
          <p:nvPr/>
        </p:nvSpPr>
        <p:spPr>
          <a:xfrm>
            <a:off x="1214414" y="357166"/>
            <a:ext cx="7429552" cy="60722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Courier New" pitchFamily="49" charset="0"/>
              <a:buChar char="o"/>
              <a:tabLst>
                <a:tab pos="914400" algn="l"/>
              </a:tabLst>
              <a:defRPr/>
            </a:pPr>
            <a:endParaRPr kumimoji="0" lang="en-US" sz="18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742950" marR="0" lvl="1" indent="-285750" algn="just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>
                <a:tab pos="914400" algn="l"/>
              </a:tabLst>
              <a:defRPr/>
            </a:pPr>
            <a:r>
              <a:rPr kumimoji="0" lang="en-US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Water heater pipe line use exemplas  brand w/ stainless fittings</a:t>
            </a:r>
            <a:endParaRPr kumimoji="0" lang="en-PH" sz="36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742950" marR="0" lvl="1" indent="-285750" algn="just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>
                <a:tab pos="914400" algn="l"/>
              </a:tabLst>
              <a:defRPr/>
            </a:pPr>
            <a:r>
              <a:rPr kumimoji="0" lang="en-US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Sewer line use emerald </a:t>
            </a:r>
            <a:r>
              <a:rPr kumimoji="0" lang="en-US" sz="36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pvc</a:t>
            </a:r>
            <a:r>
              <a:rPr kumimoji="0" lang="en-US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pipe </a:t>
            </a:r>
            <a:endParaRPr kumimoji="0" lang="en-PH" sz="36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742950" marR="0" lvl="1" indent="-285750" algn="just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>
                <a:tab pos="914400" algn="l"/>
              </a:tabLst>
              <a:defRPr/>
            </a:pPr>
            <a:r>
              <a:rPr kumimoji="0" lang="en-US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Floor drain use stainless 4x4" </a:t>
            </a:r>
          </a:p>
          <a:p>
            <a:pPr marL="742950" marR="0" lvl="1" indent="-285750" algn="just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>
                <a:tab pos="914400" algn="l"/>
              </a:tabLst>
              <a:defRPr/>
            </a:pPr>
            <a:r>
              <a:rPr kumimoji="0" lang="en-US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Catch basin floor drain use 8” x 8” CI strainer </a:t>
            </a:r>
            <a:endParaRPr kumimoji="0" lang="en-PH" sz="36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PH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ega east LOGO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785794"/>
            <a:ext cx="166945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 txBox="1">
            <a:spLocks/>
          </p:cNvSpPr>
          <p:nvPr/>
        </p:nvSpPr>
        <p:spPr bwMode="auto">
          <a:xfrm>
            <a:off x="285720" y="500041"/>
            <a:ext cx="7500989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EXCLUSIVE CONTRACTORS </a:t>
            </a:r>
          </a:p>
        </p:txBody>
      </p:sp>
      <p:pic>
        <p:nvPicPr>
          <p:cNvPr id="10" name="Picture 9" descr="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3930650"/>
            <a:ext cx="3714750" cy="1316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 descr="Untitled-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07818"/>
            <a:ext cx="9144000" cy="7065818"/>
          </a:xfrm>
          <a:prstGeom prst="rect">
            <a:avLst/>
          </a:prstGeom>
        </p:spPr>
      </p:pic>
      <p:pic>
        <p:nvPicPr>
          <p:cNvPr id="15" name="Picture 14" descr="mega east LOGO copy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6101970"/>
            <a:ext cx="928661" cy="5417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2" name="Title 6"/>
          <p:cNvSpPr txBox="1">
            <a:spLocks/>
          </p:cNvSpPr>
          <p:nvPr/>
        </p:nvSpPr>
        <p:spPr bwMode="auto">
          <a:xfrm rot="16200000">
            <a:off x="-3143252" y="2928913"/>
            <a:ext cx="7072338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 anchor="ctr"/>
          <a:lstStyle/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S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F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A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O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N</a:t>
            </a:r>
          </a:p>
          <a:p>
            <a:pPr algn="ctr">
              <a:defRPr/>
            </a:pPr>
            <a:endParaRPr lang="en-US" sz="28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9" name="Content Placeholder 6"/>
          <p:cNvSpPr txBox="1">
            <a:spLocks/>
          </p:cNvSpPr>
          <p:nvPr/>
        </p:nvSpPr>
        <p:spPr>
          <a:xfrm>
            <a:off x="1142976" y="214290"/>
            <a:ext cx="7391424" cy="58055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just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Courier New" pitchFamily="49" charset="0"/>
              <a:buChar char="o"/>
              <a:tabLst>
                <a:tab pos="914400" algn="l"/>
              </a:tabLst>
              <a:defRPr/>
            </a:pPr>
            <a:r>
              <a:rPr lang="en-US" sz="1400" b="1" dirty="0" smtClean="0">
                <a:solidFill>
                  <a:schemeClr val="tx1">
                    <a:lumMod val="9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J</a:t>
            </a:r>
            <a:r>
              <a:rPr kumimoji="0" lang="en-US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Painting Works</a:t>
            </a:r>
          </a:p>
          <a:p>
            <a:pPr marL="228600" marR="0" lvl="0" indent="-228600" algn="just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>
                <a:tab pos="914400" algn="l"/>
              </a:tabLst>
              <a:defRPr/>
            </a:pPr>
            <a:endParaRPr kumimoji="0" lang="en-PH" sz="120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</a:schemeClr>
              </a:solidFill>
              <a:effectLst/>
              <a:uLnTx/>
              <a:uFillTx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742950" marR="0" lvl="1" indent="-285750" algn="just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>
                <a:tab pos="914400" algn="l"/>
              </a:tabLst>
              <a:defRPr/>
            </a:pPr>
            <a:r>
              <a:rPr kumimoji="0" lang="en-US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Preparation </a:t>
            </a:r>
            <a:r>
              <a:rPr kumimoji="0" lang="en-US" sz="36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boysen</a:t>
            </a:r>
            <a:r>
              <a:rPr kumimoji="0" lang="en-US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concrete neutralizer</a:t>
            </a:r>
            <a:endParaRPr kumimoji="0" lang="en-PH" sz="36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742950" marR="0" lvl="1" indent="-285750" algn="just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>
                <a:tab pos="914400" algn="l"/>
              </a:tabLst>
              <a:defRPr/>
            </a:pPr>
            <a:r>
              <a:rPr kumimoji="0" lang="en-US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Exterior wall use </a:t>
            </a:r>
            <a:r>
              <a:rPr kumimoji="0" lang="en-US" sz="36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boysen</a:t>
            </a:r>
            <a:r>
              <a:rPr kumimoji="0" lang="en-US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flat latex primer and rain or shine elastomeric finish</a:t>
            </a:r>
            <a:endParaRPr kumimoji="0" lang="en-PH" sz="36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742950" marR="0" lvl="1" indent="-285750" algn="just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>
                <a:tab pos="914400" algn="l"/>
              </a:tabLst>
              <a:defRPr/>
            </a:pPr>
            <a:r>
              <a:rPr kumimoji="0" lang="en-US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Interior wall use rain or shine elastomeric paint, pre-mixed color</a:t>
            </a:r>
            <a:endParaRPr kumimoji="0" lang="en-PH" sz="36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PH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ega east LOGO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785794"/>
            <a:ext cx="166945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 txBox="1">
            <a:spLocks/>
          </p:cNvSpPr>
          <p:nvPr/>
        </p:nvSpPr>
        <p:spPr bwMode="auto">
          <a:xfrm>
            <a:off x="285720" y="500041"/>
            <a:ext cx="7500989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EXCLUSIVE CONTRACTORS </a:t>
            </a:r>
          </a:p>
        </p:txBody>
      </p:sp>
      <p:pic>
        <p:nvPicPr>
          <p:cNvPr id="10" name="Picture 9" descr="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3930650"/>
            <a:ext cx="3714750" cy="1316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 descr="Untitled-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07818"/>
            <a:ext cx="9144000" cy="7065818"/>
          </a:xfrm>
          <a:prstGeom prst="rect">
            <a:avLst/>
          </a:prstGeom>
        </p:spPr>
      </p:pic>
      <p:pic>
        <p:nvPicPr>
          <p:cNvPr id="15" name="Picture 14" descr="mega east LOGO copy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6101970"/>
            <a:ext cx="928661" cy="5417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2" name="Title 6"/>
          <p:cNvSpPr txBox="1">
            <a:spLocks/>
          </p:cNvSpPr>
          <p:nvPr/>
        </p:nvSpPr>
        <p:spPr bwMode="auto">
          <a:xfrm rot="16200000">
            <a:off x="-3143252" y="2928913"/>
            <a:ext cx="7072338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 anchor="ctr"/>
          <a:lstStyle/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S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F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A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O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N</a:t>
            </a:r>
          </a:p>
          <a:p>
            <a:pPr algn="ctr">
              <a:defRPr/>
            </a:pPr>
            <a:endParaRPr lang="en-US" sz="28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9" name="Content Placeholder 6"/>
          <p:cNvSpPr txBox="1">
            <a:spLocks/>
          </p:cNvSpPr>
          <p:nvPr/>
        </p:nvSpPr>
        <p:spPr>
          <a:xfrm>
            <a:off x="1142976" y="214290"/>
            <a:ext cx="7391424" cy="58055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>
                <a:tab pos="914400" algn="l"/>
              </a:tabLst>
              <a:defRPr/>
            </a:pPr>
            <a:endParaRPr kumimoji="0" lang="en-PH" sz="280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</a:schemeClr>
              </a:solidFill>
              <a:effectLst/>
              <a:uLnTx/>
              <a:uFillTx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742950" marR="0" lvl="1" indent="-285750" algn="l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>
                <a:tab pos="914400" algn="l"/>
              </a:tabLst>
              <a:defRPr/>
            </a:pPr>
            <a:r>
              <a:rPr kumimoji="0" lang="en-US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Exterior and T&amp;B ceiling use </a:t>
            </a:r>
            <a:r>
              <a:rPr kumimoji="0" lang="en-US" sz="36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boysen</a:t>
            </a:r>
            <a:r>
              <a:rPr kumimoji="0" lang="en-US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flat latex </a:t>
            </a:r>
            <a:endParaRPr kumimoji="0" lang="en-PH" sz="36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742950" marR="0" lvl="1" indent="-285750" algn="l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>
                <a:tab pos="914400" algn="l"/>
              </a:tabLst>
              <a:defRPr/>
            </a:pPr>
            <a:r>
              <a:rPr kumimoji="0" lang="en-US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Interior ceiling use </a:t>
            </a:r>
            <a:r>
              <a:rPr kumimoji="0" lang="en-US" sz="36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boysen</a:t>
            </a:r>
            <a:r>
              <a:rPr kumimoji="0" lang="en-US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flat latex paint</a:t>
            </a:r>
          </a:p>
          <a:p>
            <a:pPr marL="742950" lvl="1" indent="-285750" eaLnBrk="0" fontAlgn="auto" hangingPunct="0">
              <a:spcBef>
                <a:spcPct val="20000"/>
              </a:spcBef>
              <a:spcAft>
                <a:spcPts val="0"/>
              </a:spcAft>
              <a:buFont typeface="Wingdings" pitchFamily="2" charset="2"/>
              <a:buChar char="v"/>
              <a:tabLst>
                <a:tab pos="914400" algn="l"/>
              </a:tabLst>
              <a:defRPr/>
            </a:pPr>
            <a:r>
              <a:rPr lang="en-US" sz="36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Door, cabinets, cornice and base board use wood stain mahogany </a:t>
            </a:r>
            <a:r>
              <a:rPr lang="en-US" sz="36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duco</a:t>
            </a:r>
            <a:r>
              <a:rPr lang="en-US" sz="36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varnish finish</a:t>
            </a:r>
            <a:endParaRPr lang="en-PH" sz="36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742950" marR="0" lvl="1" indent="-285750" algn="l" defTabSz="914400" rtl="0" eaLnBrk="0" fontAlgn="auto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>
                <a:tab pos="914400" algn="l"/>
              </a:tabLst>
              <a:defRPr/>
            </a:pPr>
            <a:endParaRPr kumimoji="0" lang="en-PH" sz="28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PH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ega east LOGO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785794"/>
            <a:ext cx="166945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 txBox="1">
            <a:spLocks/>
          </p:cNvSpPr>
          <p:nvPr/>
        </p:nvSpPr>
        <p:spPr bwMode="auto">
          <a:xfrm>
            <a:off x="285720" y="500041"/>
            <a:ext cx="7500989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EXCLUSIVE CONTRACTORS </a:t>
            </a:r>
          </a:p>
        </p:txBody>
      </p:sp>
      <p:pic>
        <p:nvPicPr>
          <p:cNvPr id="10" name="Picture 9" descr="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3930650"/>
            <a:ext cx="3714750" cy="1316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 descr="Untitled-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07818"/>
            <a:ext cx="9144000" cy="7065818"/>
          </a:xfrm>
          <a:prstGeom prst="rect">
            <a:avLst/>
          </a:prstGeom>
        </p:spPr>
      </p:pic>
      <p:pic>
        <p:nvPicPr>
          <p:cNvPr id="15" name="Picture 14" descr="mega east LOGO copy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6101970"/>
            <a:ext cx="928661" cy="5417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2" name="Title 6"/>
          <p:cNvSpPr txBox="1">
            <a:spLocks/>
          </p:cNvSpPr>
          <p:nvPr/>
        </p:nvSpPr>
        <p:spPr bwMode="auto">
          <a:xfrm rot="16200000">
            <a:off x="-3143252" y="2928913"/>
            <a:ext cx="7072338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 anchor="ctr"/>
          <a:lstStyle/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S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F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A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O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N</a:t>
            </a:r>
          </a:p>
          <a:p>
            <a:pPr algn="ctr">
              <a:defRPr/>
            </a:pPr>
            <a:endParaRPr lang="en-US" sz="28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85852" y="912403"/>
            <a:ext cx="7215238" cy="4721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 eaLnBrk="0" fontAlgn="auto" hangingPunct="0">
              <a:spcBef>
                <a:spcPct val="20000"/>
              </a:spcBef>
              <a:spcAft>
                <a:spcPts val="0"/>
              </a:spcAft>
              <a:buFont typeface="Wingdings" pitchFamily="2" charset="2"/>
              <a:buChar char="v"/>
              <a:tabLst>
                <a:tab pos="914400" algn="l"/>
              </a:tabLst>
              <a:defRPr/>
            </a:pPr>
            <a:r>
              <a:rPr lang="en-US" sz="32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Fire wall, use </a:t>
            </a:r>
            <a:r>
              <a:rPr lang="en-US" sz="32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flexibond</a:t>
            </a:r>
            <a:r>
              <a:rPr lang="en-US" sz="32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or water pipe w/ elastomeric paint for water proofing</a:t>
            </a:r>
            <a:endParaRPr lang="en-PH" sz="3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742950" lvl="1" indent="-285750" eaLnBrk="0" fontAlgn="auto" hangingPunct="0">
              <a:spcBef>
                <a:spcPct val="20000"/>
              </a:spcBef>
              <a:spcAft>
                <a:spcPts val="0"/>
              </a:spcAft>
              <a:buFont typeface="Wingdings" pitchFamily="2" charset="2"/>
              <a:buChar char="v"/>
              <a:tabLst>
                <a:tab pos="914400" algn="l"/>
              </a:tabLst>
              <a:defRPr/>
            </a:pPr>
            <a:r>
              <a:rPr lang="en-US" sz="32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Gate, window grilles use red oxide primer and </a:t>
            </a:r>
            <a:r>
              <a:rPr lang="en-US" sz="32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boysen</a:t>
            </a:r>
            <a:r>
              <a:rPr lang="en-US" sz="32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chocolate brown paint</a:t>
            </a:r>
            <a:endParaRPr lang="en-PH" sz="3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742950" lvl="1" indent="-285750" eaLnBrk="0" fontAlgn="auto" hangingPunct="0">
              <a:spcBef>
                <a:spcPct val="20000"/>
              </a:spcBef>
              <a:spcAft>
                <a:spcPts val="0"/>
              </a:spcAft>
              <a:buFont typeface="Wingdings" pitchFamily="2" charset="2"/>
              <a:buChar char="v"/>
              <a:tabLst>
                <a:tab pos="914400" algn="l"/>
              </a:tabLst>
              <a:defRPr/>
            </a:pPr>
            <a:r>
              <a:rPr lang="en-US" sz="32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T&amp;B and balcony slabs water proofing use </a:t>
            </a:r>
            <a:r>
              <a:rPr lang="en-US" sz="32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thoroseal</a:t>
            </a:r>
            <a:r>
              <a:rPr lang="en-US" sz="32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or Pioneer </a:t>
            </a:r>
            <a:r>
              <a:rPr lang="en-US" sz="32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watertite</a:t>
            </a:r>
            <a:r>
              <a:rPr lang="en-US" sz="32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103</a:t>
            </a:r>
            <a:endParaRPr lang="en-PH" sz="3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ega east LOGO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785794"/>
            <a:ext cx="166945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 txBox="1">
            <a:spLocks/>
          </p:cNvSpPr>
          <p:nvPr/>
        </p:nvSpPr>
        <p:spPr bwMode="auto">
          <a:xfrm>
            <a:off x="285720" y="500041"/>
            <a:ext cx="7500989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EXCLUSIVE CONTRACTORS </a:t>
            </a:r>
          </a:p>
        </p:txBody>
      </p:sp>
      <p:pic>
        <p:nvPicPr>
          <p:cNvPr id="10" name="Picture 9" descr="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3930650"/>
            <a:ext cx="3714750" cy="1316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 descr="Untitled-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2" y="-207818"/>
            <a:ext cx="9144000" cy="7065818"/>
          </a:xfrm>
          <a:prstGeom prst="rect">
            <a:avLst/>
          </a:prstGeom>
        </p:spPr>
      </p:pic>
      <p:pic>
        <p:nvPicPr>
          <p:cNvPr id="15" name="Picture 14" descr="mega east LOGO copy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6101970"/>
            <a:ext cx="928661" cy="5417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2" name="Title 6"/>
          <p:cNvSpPr txBox="1">
            <a:spLocks/>
          </p:cNvSpPr>
          <p:nvPr/>
        </p:nvSpPr>
        <p:spPr bwMode="auto">
          <a:xfrm rot="16200000">
            <a:off x="-3143252" y="2928913"/>
            <a:ext cx="7072338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 anchor="ctr"/>
          <a:lstStyle/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O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S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N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G</a:t>
            </a:r>
          </a:p>
          <a:p>
            <a:pPr algn="ctr">
              <a:defRPr/>
            </a:pPr>
            <a:endParaRPr lang="en-US" sz="28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  <a:p>
            <a:pPr algn="ctr">
              <a:defRPr/>
            </a:pPr>
            <a:endParaRPr lang="en-US" sz="28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1357290" y="1539876"/>
          <a:ext cx="7286676" cy="8175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87920"/>
                <a:gridCol w="4098756"/>
              </a:tblGrid>
              <a:tr h="817554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STANDARD</a:t>
                      </a:r>
                      <a:endParaRPr lang="en-US" sz="28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PHP. 25,000.00/SQ.M </a:t>
                      </a:r>
                      <a:endParaRPr lang="en-US" sz="28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2590800" y="214290"/>
            <a:ext cx="4876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latin typeface="Aharoni" pitchFamily="2" charset="-79"/>
                <a:cs typeface="Aharoni" pitchFamily="2" charset="-79"/>
              </a:rPr>
              <a:t>PRICE </a:t>
            </a:r>
          </a:p>
          <a:p>
            <a:pPr algn="ctr"/>
            <a:r>
              <a:rPr lang="en-US" sz="3200" dirty="0" smtClean="0">
                <a:latin typeface="Aharoni" pitchFamily="2" charset="-79"/>
                <a:cs typeface="Aharoni" pitchFamily="2" charset="-79"/>
              </a:rPr>
              <a:t>BASED ON FLOOR AREA</a:t>
            </a:r>
            <a:endParaRPr lang="en-US" sz="3200" dirty="0">
              <a:latin typeface="Aharoni" pitchFamily="2" charset="-79"/>
              <a:cs typeface="Aharoni" pitchFamily="2" charset="-79"/>
            </a:endParaRPr>
          </a:p>
        </p:txBody>
      </p:sp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1357291" y="2786058"/>
          <a:ext cx="7286676" cy="13754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28892"/>
                <a:gridCol w="2428892"/>
                <a:gridCol w="2428892"/>
              </a:tblGrid>
              <a:tr h="525894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BELOW SPECS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ABOVE SPECS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849522">
                <a:tc>
                  <a:txBody>
                    <a:bodyPr/>
                    <a:lstStyle/>
                    <a:p>
                      <a:pPr algn="ctr"/>
                      <a:endParaRPr lang="en-US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b="1" dirty="0" smtClean="0">
                          <a:solidFill>
                            <a:schemeClr val="bg1"/>
                          </a:solidFill>
                        </a:rPr>
                        <a:t>OWNER’S SPECS</a:t>
                      </a:r>
                      <a:endParaRPr lang="en-US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COST ESTIMATE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P 26,000.00</a:t>
                      </a:r>
                      <a:r>
                        <a:rPr lang="en-US" b="1" baseline="0" dirty="0" smtClean="0">
                          <a:solidFill>
                            <a:schemeClr val="tx1"/>
                          </a:solidFill>
                        </a:rPr>
                        <a:t>                and above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/>
        </p:nvGraphicFramePr>
        <p:xfrm>
          <a:off x="1357290" y="4643446"/>
          <a:ext cx="7239000" cy="57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200"/>
                <a:gridCol w="48768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RESERVATION</a:t>
                      </a:r>
                      <a:r>
                        <a:rPr lang="en-US" baseline="0" dirty="0" smtClean="0"/>
                        <a:t> FEE</a:t>
                      </a:r>
                      <a:endParaRPr lang="en-US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>
                          <a:solidFill>
                            <a:schemeClr val="tx1"/>
                          </a:solidFill>
                        </a:rPr>
                        <a:t>P 50,000.00</a:t>
                      </a:r>
                      <a:endParaRPr 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ega east LOGO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785794"/>
            <a:ext cx="166945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 txBox="1">
            <a:spLocks/>
          </p:cNvSpPr>
          <p:nvPr/>
        </p:nvSpPr>
        <p:spPr bwMode="auto">
          <a:xfrm>
            <a:off x="285720" y="500041"/>
            <a:ext cx="7500989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EXCLUSIVE CONTRACTORS </a:t>
            </a:r>
          </a:p>
        </p:txBody>
      </p:sp>
      <p:pic>
        <p:nvPicPr>
          <p:cNvPr id="10" name="Picture 9" descr="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3930650"/>
            <a:ext cx="3714750" cy="1316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 descr="Untitled-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2" y="-207818"/>
            <a:ext cx="9144000" cy="7065818"/>
          </a:xfrm>
          <a:prstGeom prst="rect">
            <a:avLst/>
          </a:prstGeom>
        </p:spPr>
      </p:pic>
      <p:pic>
        <p:nvPicPr>
          <p:cNvPr id="15" name="Picture 14" descr="mega east LOGO copy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6101970"/>
            <a:ext cx="928661" cy="5417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2" name="Title 6"/>
          <p:cNvSpPr txBox="1">
            <a:spLocks/>
          </p:cNvSpPr>
          <p:nvPr/>
        </p:nvSpPr>
        <p:spPr bwMode="auto">
          <a:xfrm rot="16200000">
            <a:off x="-3143252" y="2928913"/>
            <a:ext cx="7072338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 anchor="ctr"/>
          <a:lstStyle/>
          <a:p>
            <a:pPr algn="ctr">
              <a:defRPr/>
            </a:pPr>
            <a:r>
              <a:rPr lang="en-US" sz="24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</a:t>
            </a:r>
          </a:p>
          <a:p>
            <a:pPr algn="ctr">
              <a:defRPr/>
            </a:pPr>
            <a:r>
              <a:rPr lang="en-US" sz="24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24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R</a:t>
            </a:r>
          </a:p>
          <a:p>
            <a:pPr algn="ctr">
              <a:defRPr/>
            </a:pPr>
            <a:r>
              <a:rPr lang="en-US" sz="24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M</a:t>
            </a:r>
          </a:p>
          <a:p>
            <a:pPr algn="ctr">
              <a:defRPr/>
            </a:pPr>
            <a:r>
              <a:rPr lang="en-US" sz="24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S</a:t>
            </a:r>
          </a:p>
          <a:p>
            <a:pPr algn="ctr">
              <a:defRPr/>
            </a:pPr>
            <a:endParaRPr lang="en-US" sz="24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  <a:p>
            <a:pPr algn="ctr">
              <a:defRPr/>
            </a:pPr>
            <a:r>
              <a:rPr lang="en-US" sz="24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O</a:t>
            </a:r>
          </a:p>
          <a:p>
            <a:pPr algn="ctr">
              <a:defRPr/>
            </a:pPr>
            <a:r>
              <a:rPr lang="en-US" sz="24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F</a:t>
            </a:r>
          </a:p>
          <a:p>
            <a:pPr algn="ctr">
              <a:defRPr/>
            </a:pPr>
            <a:endParaRPr lang="en-US" sz="24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  <a:p>
            <a:pPr algn="ctr">
              <a:defRPr/>
            </a:pPr>
            <a:r>
              <a:rPr lang="en-US" sz="24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24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A</a:t>
            </a:r>
          </a:p>
          <a:p>
            <a:pPr algn="ctr">
              <a:defRPr/>
            </a:pPr>
            <a:r>
              <a:rPr lang="en-US" sz="24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Y</a:t>
            </a:r>
          </a:p>
          <a:p>
            <a:pPr algn="ctr">
              <a:defRPr/>
            </a:pPr>
            <a:r>
              <a:rPr lang="en-US" sz="24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M</a:t>
            </a:r>
          </a:p>
          <a:p>
            <a:pPr algn="ctr">
              <a:defRPr/>
            </a:pPr>
            <a:r>
              <a:rPr lang="en-US" sz="24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24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N</a:t>
            </a:r>
          </a:p>
          <a:p>
            <a:pPr algn="ctr">
              <a:defRPr/>
            </a:pPr>
            <a:r>
              <a:rPr lang="en-US" sz="24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</a:t>
            </a:r>
          </a:p>
          <a:p>
            <a:pPr algn="ctr">
              <a:defRPr/>
            </a:pPr>
            <a:endParaRPr lang="en-US" sz="20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  <a:p>
            <a:pPr algn="ctr">
              <a:defRPr/>
            </a:pPr>
            <a:endParaRPr lang="en-US" sz="20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14480" y="715764"/>
            <a:ext cx="6929486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UcParenR"/>
            </a:pPr>
            <a:r>
              <a:rPr lang="en-US" sz="3200" b="1" dirty="0" smtClean="0">
                <a:solidFill>
                  <a:srgbClr val="FF0000"/>
                </a:solidFill>
              </a:rPr>
              <a:t> BANK FINANCING</a:t>
            </a:r>
          </a:p>
          <a:p>
            <a:pPr marL="800100" lvl="1" indent="-342900"/>
            <a:r>
              <a:rPr lang="en-US" sz="3200" b="1" dirty="0" smtClean="0"/>
              <a:t>	</a:t>
            </a:r>
            <a:r>
              <a:rPr lang="en-US" sz="2800" b="1" dirty="0" smtClean="0"/>
              <a:t>30 % </a:t>
            </a:r>
            <a:r>
              <a:rPr lang="en-US" sz="2800" b="1" dirty="0" err="1" smtClean="0"/>
              <a:t>Downpayment</a:t>
            </a:r>
            <a:endParaRPr lang="en-US" sz="2800" b="1" dirty="0" smtClean="0"/>
          </a:p>
          <a:p>
            <a:pPr marL="800100" lvl="1" indent="-342900"/>
            <a:r>
              <a:rPr lang="en-US" sz="2800" b="1" dirty="0" smtClean="0"/>
              <a:t>	70% Loan proceeds</a:t>
            </a:r>
          </a:p>
          <a:p>
            <a:pPr marL="800100" lvl="1" indent="-342900"/>
            <a:endParaRPr lang="en-US" sz="3200" b="1" dirty="0" smtClean="0"/>
          </a:p>
          <a:p>
            <a:pPr marL="342900" indent="-342900">
              <a:buAutoNum type="alphaUcParenR"/>
            </a:pPr>
            <a:r>
              <a:rPr lang="en-US" sz="3200" b="1" dirty="0" smtClean="0">
                <a:solidFill>
                  <a:srgbClr val="FF0000"/>
                </a:solidFill>
              </a:rPr>
              <a:t> STRAIGHT CONTRACT </a:t>
            </a:r>
          </a:p>
          <a:p>
            <a:pPr marL="800100" lvl="1" indent="-342900"/>
            <a:r>
              <a:rPr lang="en-US" sz="3200" b="1" dirty="0" smtClean="0"/>
              <a:t>	</a:t>
            </a:r>
            <a:r>
              <a:rPr lang="en-US" sz="2800" b="1" dirty="0" smtClean="0"/>
              <a:t>30% </a:t>
            </a:r>
            <a:r>
              <a:rPr lang="en-US" sz="2800" b="1" dirty="0" err="1" smtClean="0"/>
              <a:t>Downpayment</a:t>
            </a:r>
            <a:endParaRPr lang="en-US" sz="2800" b="1" dirty="0" smtClean="0"/>
          </a:p>
          <a:p>
            <a:pPr marL="800100" lvl="1" indent="-342900"/>
            <a:r>
              <a:rPr lang="en-US" sz="2800" b="1" dirty="0" smtClean="0"/>
              <a:t>	30% Upon 40% completion</a:t>
            </a:r>
          </a:p>
          <a:p>
            <a:pPr marL="800100" lvl="1" indent="-342900"/>
            <a:r>
              <a:rPr lang="en-US" sz="2800" b="1" dirty="0" smtClean="0"/>
              <a:t>	30% Upon 80% completion</a:t>
            </a:r>
          </a:p>
          <a:p>
            <a:pPr marL="800100" lvl="1" indent="-342900"/>
            <a:r>
              <a:rPr lang="en-US" sz="2800" b="1" dirty="0" smtClean="0"/>
              <a:t>	10% Upon Turn Over</a:t>
            </a:r>
          </a:p>
          <a:p>
            <a:pPr marL="800100" lvl="1" indent="-342900"/>
            <a:endParaRPr lang="en-US" sz="2800" b="1" dirty="0" smtClean="0"/>
          </a:p>
          <a:p>
            <a:pPr marL="800100" lvl="1" indent="-342900"/>
            <a:endParaRPr lang="en-US" sz="2800" b="1" dirty="0" smtClean="0"/>
          </a:p>
          <a:p>
            <a:pPr marL="800100" lvl="1" indent="-342900"/>
            <a:endParaRPr lang="en-US" sz="28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ega east LOGO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785794"/>
            <a:ext cx="166945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 txBox="1">
            <a:spLocks/>
          </p:cNvSpPr>
          <p:nvPr/>
        </p:nvSpPr>
        <p:spPr bwMode="auto">
          <a:xfrm>
            <a:off x="285720" y="500041"/>
            <a:ext cx="7500989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EXCLUSIVE CONTRACTORS </a:t>
            </a:r>
          </a:p>
        </p:txBody>
      </p:sp>
      <p:pic>
        <p:nvPicPr>
          <p:cNvPr id="10" name="Picture 9" descr="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3930650"/>
            <a:ext cx="3714750" cy="1316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 descr="Untitled-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2" y="-207818"/>
            <a:ext cx="9144000" cy="7065818"/>
          </a:xfrm>
          <a:prstGeom prst="rect">
            <a:avLst/>
          </a:prstGeom>
        </p:spPr>
      </p:pic>
      <p:pic>
        <p:nvPicPr>
          <p:cNvPr id="15" name="Picture 14" descr="mega east LOGO copy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6101970"/>
            <a:ext cx="928661" cy="5417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9" name="Title 6"/>
          <p:cNvSpPr txBox="1">
            <a:spLocks/>
          </p:cNvSpPr>
          <p:nvPr/>
        </p:nvSpPr>
        <p:spPr bwMode="auto">
          <a:xfrm rot="16200000">
            <a:off x="-3143252" y="2928913"/>
            <a:ext cx="7072338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 anchor="ctr"/>
          <a:lstStyle/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R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O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J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785918" y="2002216"/>
            <a:ext cx="650085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erlin Sans FB Demi" pitchFamily="34" charset="0"/>
                <a:cs typeface="Aharoni" pitchFamily="2" charset="-79"/>
              </a:rPr>
              <a:t>OUR PROJECT</a:t>
            </a:r>
          </a:p>
          <a:p>
            <a:pPr algn="ctr"/>
            <a:r>
              <a:rPr lang="en-US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erlin Sans FB Demi" pitchFamily="34" charset="0"/>
                <a:cs typeface="Aharoni" pitchFamily="2" charset="-79"/>
              </a:rPr>
              <a:t>ACCOMPLISHMENT  </a:t>
            </a:r>
            <a:endParaRPr lang="en-US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Berlin Sans FB Demi" pitchFamily="34" charset="0"/>
              <a:cs typeface="Aharoni" pitchFamily="2" charset="-79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ega east LOGO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785794"/>
            <a:ext cx="166945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 txBox="1">
            <a:spLocks/>
          </p:cNvSpPr>
          <p:nvPr/>
        </p:nvSpPr>
        <p:spPr bwMode="auto">
          <a:xfrm>
            <a:off x="285720" y="500041"/>
            <a:ext cx="7500989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EXCLUSIVE CONTRACTORS </a:t>
            </a:r>
          </a:p>
        </p:txBody>
      </p:sp>
      <p:pic>
        <p:nvPicPr>
          <p:cNvPr id="10" name="Picture 9" descr="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3930650"/>
            <a:ext cx="3714750" cy="1316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 descr="Untitled-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2" y="-207818"/>
            <a:ext cx="9144000" cy="7065818"/>
          </a:xfrm>
          <a:prstGeom prst="rect">
            <a:avLst/>
          </a:prstGeom>
        </p:spPr>
      </p:pic>
      <p:pic>
        <p:nvPicPr>
          <p:cNvPr id="15" name="Picture 14" descr="mega east LOGO copy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6101970"/>
            <a:ext cx="928661" cy="5417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8" name="Rectangle 3"/>
          <p:cNvSpPr>
            <a:spLocks noGrp="1" noChangeArrowheads="1"/>
          </p:cNvSpPr>
          <p:nvPr>
            <p:ph idx="1"/>
          </p:nvPr>
        </p:nvSpPr>
        <p:spPr>
          <a:xfrm>
            <a:off x="1247752" y="214290"/>
            <a:ext cx="6648496" cy="1169656"/>
          </a:xfrm>
        </p:spPr>
        <p:txBody>
          <a:bodyPr/>
          <a:lstStyle/>
          <a:p>
            <a:pPr eaLnBrk="1" hangingPunct="1">
              <a:buFont typeface="Wingdings" pitchFamily="2" charset="2"/>
              <a:buChar char="ü"/>
            </a:pPr>
            <a:r>
              <a:rPr lang="es-UY" sz="2800" b="1" dirty="0" err="1" smtClean="0">
                <a:solidFill>
                  <a:srgbClr val="FF0000"/>
                </a:solidFill>
              </a:rPr>
              <a:t>Ginza</a:t>
            </a:r>
            <a:r>
              <a:rPr lang="es-UY" sz="2800" b="1" dirty="0" smtClean="0">
                <a:solidFill>
                  <a:srgbClr val="FF0000"/>
                </a:solidFill>
              </a:rPr>
              <a:t> </a:t>
            </a:r>
            <a:r>
              <a:rPr lang="es-UY" sz="2800" b="1" dirty="0" err="1" smtClean="0">
                <a:solidFill>
                  <a:srgbClr val="FF0000"/>
                </a:solidFill>
              </a:rPr>
              <a:t>Residences</a:t>
            </a:r>
            <a:r>
              <a:rPr lang="es-UY" sz="2800" b="1" dirty="0" smtClean="0">
                <a:solidFill>
                  <a:srgbClr val="FF0000"/>
                </a:solidFill>
              </a:rPr>
              <a:t> </a:t>
            </a:r>
          </a:p>
          <a:p>
            <a:pPr eaLnBrk="1" hangingPunct="1">
              <a:buNone/>
            </a:pPr>
            <a:r>
              <a:rPr lang="es-UY" sz="2800" b="1" dirty="0" smtClean="0">
                <a:solidFill>
                  <a:srgbClr val="FF0000"/>
                </a:solidFill>
              </a:rPr>
              <a:t>          Blue Mountain, </a:t>
            </a:r>
            <a:r>
              <a:rPr lang="es-UY" sz="2800" b="1" dirty="0" err="1" smtClean="0">
                <a:solidFill>
                  <a:srgbClr val="FF0000"/>
                </a:solidFill>
              </a:rPr>
              <a:t>Antipolo</a:t>
            </a:r>
            <a:r>
              <a:rPr lang="es-UY" sz="2800" b="1" dirty="0" smtClean="0">
                <a:solidFill>
                  <a:srgbClr val="FF0000"/>
                </a:solidFill>
              </a:rPr>
              <a:t> City </a:t>
            </a:r>
          </a:p>
          <a:p>
            <a:pPr eaLnBrk="1" hangingPunct="1">
              <a:buFontTx/>
              <a:buNone/>
            </a:pPr>
            <a:endParaRPr lang="es-ES" dirty="0" smtClean="0"/>
          </a:p>
        </p:txBody>
      </p:sp>
      <p:sp>
        <p:nvSpPr>
          <p:cNvPr id="9" name="Title 6"/>
          <p:cNvSpPr txBox="1">
            <a:spLocks/>
          </p:cNvSpPr>
          <p:nvPr/>
        </p:nvSpPr>
        <p:spPr bwMode="auto">
          <a:xfrm rot="16200000">
            <a:off x="-3143252" y="2928913"/>
            <a:ext cx="7072338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 anchor="ctr"/>
          <a:lstStyle/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R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O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J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S</a:t>
            </a:r>
          </a:p>
        </p:txBody>
      </p:sp>
      <p:pic>
        <p:nvPicPr>
          <p:cNvPr id="11" name="Picture 10" descr="IMG_20140912_11342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786183" y="2000240"/>
            <a:ext cx="5072098" cy="380407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6" name="Picture 15" descr="IMG_20140912_113440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95383" y="1428736"/>
            <a:ext cx="3262303" cy="24467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Picture 16" descr="IMG_20140912_113432.jpg"/>
          <p:cNvPicPr>
            <a:picLocks noChangeAspect="1"/>
          </p:cNvPicPr>
          <p:nvPr/>
        </p:nvPicPr>
        <p:blipFill>
          <a:blip r:embed="rId9" cstate="print"/>
          <a:srcRect l="17905" t="5405"/>
          <a:stretch>
            <a:fillRect/>
          </a:stretch>
        </p:blipFill>
        <p:spPr>
          <a:xfrm>
            <a:off x="1071538" y="3786214"/>
            <a:ext cx="3306528" cy="28574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ega east LOGO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785794"/>
            <a:ext cx="166945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 txBox="1">
            <a:spLocks/>
          </p:cNvSpPr>
          <p:nvPr/>
        </p:nvSpPr>
        <p:spPr bwMode="auto">
          <a:xfrm>
            <a:off x="285720" y="500041"/>
            <a:ext cx="7500989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EXCLUSIVE CONTRACTORS </a:t>
            </a:r>
          </a:p>
        </p:txBody>
      </p:sp>
      <p:pic>
        <p:nvPicPr>
          <p:cNvPr id="10" name="Picture 9" descr="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3930650"/>
            <a:ext cx="3714750" cy="1316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 descr="Untitled-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07818"/>
            <a:ext cx="9144000" cy="7065818"/>
          </a:xfrm>
          <a:prstGeom prst="rect">
            <a:avLst/>
          </a:prstGeom>
        </p:spPr>
      </p:pic>
      <p:pic>
        <p:nvPicPr>
          <p:cNvPr id="15" name="Picture 14" descr="mega east LOGO copy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6101970"/>
            <a:ext cx="928661" cy="5417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8" name="Rectangle 3"/>
          <p:cNvSpPr>
            <a:spLocks noGrp="1" noChangeArrowheads="1"/>
          </p:cNvSpPr>
          <p:nvPr>
            <p:ph idx="1"/>
          </p:nvPr>
        </p:nvSpPr>
        <p:spPr>
          <a:xfrm>
            <a:off x="1571604" y="0"/>
            <a:ext cx="7077124" cy="1026780"/>
          </a:xfrm>
        </p:spPr>
        <p:txBody>
          <a:bodyPr/>
          <a:lstStyle/>
          <a:p>
            <a:pPr eaLnBrk="1" hangingPunct="1">
              <a:buFont typeface="Wingdings" pitchFamily="2" charset="2"/>
              <a:buChar char="ü"/>
            </a:pPr>
            <a:r>
              <a:rPr lang="es-UY" sz="2800" b="1" dirty="0" smtClean="0">
                <a:solidFill>
                  <a:srgbClr val="FF0000"/>
                </a:solidFill>
              </a:rPr>
              <a:t>Vermont </a:t>
            </a:r>
            <a:r>
              <a:rPr lang="es-UY" sz="2800" b="1" dirty="0" err="1" smtClean="0">
                <a:solidFill>
                  <a:srgbClr val="FF0000"/>
                </a:solidFill>
              </a:rPr>
              <a:t>Ginza</a:t>
            </a:r>
            <a:r>
              <a:rPr lang="es-UY" sz="2800" b="1" dirty="0" smtClean="0">
                <a:solidFill>
                  <a:srgbClr val="FF0000"/>
                </a:solidFill>
              </a:rPr>
              <a:t> </a:t>
            </a:r>
            <a:r>
              <a:rPr lang="es-UY" sz="2800" b="1" dirty="0" err="1" smtClean="0">
                <a:solidFill>
                  <a:srgbClr val="FF0000"/>
                </a:solidFill>
              </a:rPr>
              <a:t>Residences</a:t>
            </a:r>
            <a:r>
              <a:rPr lang="es-UY" sz="2800" b="1" dirty="0" smtClean="0">
                <a:solidFill>
                  <a:srgbClr val="FF0000"/>
                </a:solidFill>
              </a:rPr>
              <a:t> </a:t>
            </a:r>
          </a:p>
          <a:p>
            <a:pPr eaLnBrk="1" hangingPunct="1">
              <a:buNone/>
            </a:pPr>
            <a:r>
              <a:rPr lang="es-UY" sz="2800" b="1" dirty="0" smtClean="0">
                <a:solidFill>
                  <a:srgbClr val="FF0000"/>
                </a:solidFill>
              </a:rPr>
              <a:t>          </a:t>
            </a:r>
            <a:r>
              <a:rPr lang="es-UY" sz="2800" b="1" dirty="0" err="1" smtClean="0">
                <a:solidFill>
                  <a:srgbClr val="FF0000"/>
                </a:solidFill>
              </a:rPr>
              <a:t>Mayamot</a:t>
            </a:r>
            <a:r>
              <a:rPr lang="es-UY" sz="2800" b="1" dirty="0" smtClean="0">
                <a:solidFill>
                  <a:srgbClr val="FF0000"/>
                </a:solidFill>
              </a:rPr>
              <a:t>, </a:t>
            </a:r>
            <a:r>
              <a:rPr lang="es-UY" sz="2800" b="1" dirty="0" err="1" smtClean="0">
                <a:solidFill>
                  <a:srgbClr val="FF0000"/>
                </a:solidFill>
              </a:rPr>
              <a:t>Anitpolo</a:t>
            </a:r>
            <a:r>
              <a:rPr lang="es-UY" sz="2800" b="1" dirty="0" smtClean="0">
                <a:solidFill>
                  <a:srgbClr val="FF0000"/>
                </a:solidFill>
              </a:rPr>
              <a:t> City </a:t>
            </a:r>
          </a:p>
        </p:txBody>
      </p:sp>
      <p:sp>
        <p:nvSpPr>
          <p:cNvPr id="9" name="Title 6"/>
          <p:cNvSpPr txBox="1">
            <a:spLocks/>
          </p:cNvSpPr>
          <p:nvPr/>
        </p:nvSpPr>
        <p:spPr bwMode="auto">
          <a:xfrm rot="16200000">
            <a:off x="-3143252" y="2928913"/>
            <a:ext cx="7072338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 anchor="ctr"/>
          <a:lstStyle/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R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O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J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S</a:t>
            </a:r>
          </a:p>
        </p:txBody>
      </p:sp>
      <p:pic>
        <p:nvPicPr>
          <p:cNvPr id="17" name="Picture 16" descr="IMG_471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428728" y="1000108"/>
            <a:ext cx="3714760" cy="55721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8" name="Picture 17" descr="IMG_4688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214942" y="3786190"/>
            <a:ext cx="3679025" cy="24526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Picture 18" descr="IMG_4696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143504" y="1285860"/>
            <a:ext cx="3625463" cy="24169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ega east LOGO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785794"/>
            <a:ext cx="166945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 txBox="1">
            <a:spLocks/>
          </p:cNvSpPr>
          <p:nvPr/>
        </p:nvSpPr>
        <p:spPr bwMode="auto">
          <a:xfrm>
            <a:off x="285720" y="500041"/>
            <a:ext cx="7500989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EXCLUSIVE CONTRACTORS </a:t>
            </a:r>
          </a:p>
        </p:txBody>
      </p:sp>
      <p:pic>
        <p:nvPicPr>
          <p:cNvPr id="10" name="Picture 9" descr="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3930650"/>
            <a:ext cx="3714750" cy="1316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 descr="Untitled-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07818"/>
            <a:ext cx="9144000" cy="7065818"/>
          </a:xfrm>
          <a:prstGeom prst="rect">
            <a:avLst/>
          </a:prstGeom>
        </p:spPr>
      </p:pic>
      <p:pic>
        <p:nvPicPr>
          <p:cNvPr id="15" name="Picture 14" descr="mega east LOGO copy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6101970"/>
            <a:ext cx="928661" cy="5417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8" name="Rectangle 3"/>
          <p:cNvSpPr>
            <a:spLocks noGrp="1" noChangeArrowheads="1"/>
          </p:cNvSpPr>
          <p:nvPr>
            <p:ph idx="1"/>
          </p:nvPr>
        </p:nvSpPr>
        <p:spPr>
          <a:xfrm>
            <a:off x="1571604" y="0"/>
            <a:ext cx="7077124" cy="1026780"/>
          </a:xfrm>
        </p:spPr>
        <p:txBody>
          <a:bodyPr/>
          <a:lstStyle/>
          <a:p>
            <a:pPr eaLnBrk="1" hangingPunct="1">
              <a:buFont typeface="Wingdings" pitchFamily="2" charset="2"/>
              <a:buChar char="ü"/>
            </a:pPr>
            <a:r>
              <a:rPr lang="es-UY" sz="2800" b="1" dirty="0" err="1" smtClean="0">
                <a:solidFill>
                  <a:srgbClr val="FF0000"/>
                </a:solidFill>
              </a:rPr>
              <a:t>Village</a:t>
            </a:r>
            <a:r>
              <a:rPr lang="es-UY" sz="2800" b="1" dirty="0" smtClean="0">
                <a:solidFill>
                  <a:srgbClr val="FF0000"/>
                </a:solidFill>
              </a:rPr>
              <a:t> East </a:t>
            </a:r>
            <a:r>
              <a:rPr lang="es-UY" sz="2800" b="1" dirty="0" err="1" smtClean="0">
                <a:solidFill>
                  <a:srgbClr val="FF0000"/>
                </a:solidFill>
              </a:rPr>
              <a:t>Ginza</a:t>
            </a:r>
            <a:r>
              <a:rPr lang="es-UY" sz="2800" b="1" dirty="0" smtClean="0">
                <a:solidFill>
                  <a:srgbClr val="FF0000"/>
                </a:solidFill>
              </a:rPr>
              <a:t> </a:t>
            </a:r>
            <a:r>
              <a:rPr lang="es-UY" sz="2800" b="1" dirty="0" err="1" smtClean="0">
                <a:solidFill>
                  <a:srgbClr val="FF0000"/>
                </a:solidFill>
              </a:rPr>
              <a:t>Residences</a:t>
            </a:r>
            <a:r>
              <a:rPr lang="es-UY" sz="2800" b="1" dirty="0" smtClean="0">
                <a:solidFill>
                  <a:srgbClr val="FF0000"/>
                </a:solidFill>
              </a:rPr>
              <a:t> </a:t>
            </a:r>
          </a:p>
          <a:p>
            <a:pPr eaLnBrk="1" hangingPunct="1">
              <a:buNone/>
            </a:pPr>
            <a:r>
              <a:rPr lang="es-UY" sz="2800" b="1" dirty="0" smtClean="0">
                <a:solidFill>
                  <a:srgbClr val="FF0000"/>
                </a:solidFill>
              </a:rPr>
              <a:t>          </a:t>
            </a:r>
            <a:r>
              <a:rPr lang="es-UY" sz="2800" b="1" dirty="0" err="1" smtClean="0">
                <a:solidFill>
                  <a:srgbClr val="FF0000"/>
                </a:solidFill>
              </a:rPr>
              <a:t>Village</a:t>
            </a:r>
            <a:r>
              <a:rPr lang="es-UY" sz="2800" b="1" dirty="0" smtClean="0">
                <a:solidFill>
                  <a:srgbClr val="FF0000"/>
                </a:solidFill>
              </a:rPr>
              <a:t> East </a:t>
            </a:r>
            <a:r>
              <a:rPr lang="es-UY" sz="2800" b="1" dirty="0" err="1" smtClean="0">
                <a:solidFill>
                  <a:srgbClr val="FF0000"/>
                </a:solidFill>
              </a:rPr>
              <a:t>Homes</a:t>
            </a:r>
            <a:r>
              <a:rPr lang="es-UY" sz="2800" b="1" dirty="0" smtClean="0">
                <a:solidFill>
                  <a:srgbClr val="FF0000"/>
                </a:solidFill>
              </a:rPr>
              <a:t>, </a:t>
            </a:r>
            <a:r>
              <a:rPr lang="es-UY" sz="2800" b="1" dirty="0" err="1" smtClean="0">
                <a:solidFill>
                  <a:srgbClr val="FF0000"/>
                </a:solidFill>
              </a:rPr>
              <a:t>Cainta</a:t>
            </a:r>
            <a:r>
              <a:rPr lang="es-UY" sz="2800" b="1" dirty="0" smtClean="0">
                <a:solidFill>
                  <a:srgbClr val="FF0000"/>
                </a:solidFill>
              </a:rPr>
              <a:t> Rizal </a:t>
            </a:r>
          </a:p>
        </p:txBody>
      </p:sp>
      <p:sp>
        <p:nvSpPr>
          <p:cNvPr id="9" name="Title 6"/>
          <p:cNvSpPr txBox="1">
            <a:spLocks/>
          </p:cNvSpPr>
          <p:nvPr/>
        </p:nvSpPr>
        <p:spPr bwMode="auto">
          <a:xfrm rot="16200000">
            <a:off x="-3143252" y="2928913"/>
            <a:ext cx="7072338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 anchor="ctr"/>
          <a:lstStyle/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R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O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J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ega east LOGO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785794"/>
            <a:ext cx="166945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 txBox="1">
            <a:spLocks/>
          </p:cNvSpPr>
          <p:nvPr/>
        </p:nvSpPr>
        <p:spPr bwMode="auto">
          <a:xfrm>
            <a:off x="285720" y="500041"/>
            <a:ext cx="7500989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EXCLUSIVE CONTRACTORS </a:t>
            </a:r>
          </a:p>
        </p:txBody>
      </p:sp>
      <p:pic>
        <p:nvPicPr>
          <p:cNvPr id="10" name="Picture 9" descr="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3930650"/>
            <a:ext cx="3714750" cy="1316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 descr="Untitled-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07818"/>
            <a:ext cx="9144000" cy="7065818"/>
          </a:xfrm>
          <a:prstGeom prst="rect">
            <a:avLst/>
          </a:prstGeom>
        </p:spPr>
      </p:pic>
      <p:pic>
        <p:nvPicPr>
          <p:cNvPr id="15" name="Picture 14" descr="mega east LOGO copy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6101970"/>
            <a:ext cx="928661" cy="5417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8" name="Rectangle 3"/>
          <p:cNvSpPr>
            <a:spLocks noGrp="1" noChangeArrowheads="1"/>
          </p:cNvSpPr>
          <p:nvPr>
            <p:ph idx="1"/>
          </p:nvPr>
        </p:nvSpPr>
        <p:spPr>
          <a:xfrm>
            <a:off x="1571604" y="0"/>
            <a:ext cx="7077124" cy="1026780"/>
          </a:xfrm>
        </p:spPr>
        <p:txBody>
          <a:bodyPr/>
          <a:lstStyle/>
          <a:p>
            <a:pPr eaLnBrk="1" hangingPunct="1">
              <a:buFont typeface="Wingdings" pitchFamily="2" charset="2"/>
              <a:buChar char="ü"/>
            </a:pPr>
            <a:r>
              <a:rPr lang="es-UY" sz="2800" b="1" dirty="0" smtClean="0">
                <a:solidFill>
                  <a:srgbClr val="FF0000"/>
                </a:solidFill>
              </a:rPr>
              <a:t>Vista Verde </a:t>
            </a:r>
            <a:r>
              <a:rPr lang="es-UY" sz="2800" b="1" dirty="0" err="1" smtClean="0">
                <a:solidFill>
                  <a:srgbClr val="FF0000"/>
                </a:solidFill>
              </a:rPr>
              <a:t>Ginza</a:t>
            </a:r>
            <a:r>
              <a:rPr lang="es-UY" sz="2800" b="1" dirty="0" smtClean="0">
                <a:solidFill>
                  <a:srgbClr val="FF0000"/>
                </a:solidFill>
              </a:rPr>
              <a:t> </a:t>
            </a:r>
            <a:r>
              <a:rPr lang="es-UY" sz="2800" b="1" dirty="0" err="1" smtClean="0">
                <a:solidFill>
                  <a:srgbClr val="FF0000"/>
                </a:solidFill>
              </a:rPr>
              <a:t>Residences</a:t>
            </a:r>
            <a:r>
              <a:rPr lang="es-UY" sz="2800" b="1" dirty="0" smtClean="0">
                <a:solidFill>
                  <a:srgbClr val="FF0000"/>
                </a:solidFill>
              </a:rPr>
              <a:t> </a:t>
            </a:r>
          </a:p>
          <a:p>
            <a:pPr eaLnBrk="1" hangingPunct="1">
              <a:buNone/>
            </a:pPr>
            <a:r>
              <a:rPr lang="es-UY" sz="2800" b="1" dirty="0" smtClean="0">
                <a:solidFill>
                  <a:srgbClr val="FF0000"/>
                </a:solidFill>
              </a:rPr>
              <a:t> 		</a:t>
            </a:r>
            <a:r>
              <a:rPr lang="es-UY" sz="2800" b="1" dirty="0" err="1" smtClean="0">
                <a:solidFill>
                  <a:srgbClr val="FF0000"/>
                </a:solidFill>
              </a:rPr>
              <a:t>Felix</a:t>
            </a:r>
            <a:r>
              <a:rPr lang="es-UY" sz="2800" b="1" dirty="0" smtClean="0">
                <a:solidFill>
                  <a:srgbClr val="FF0000"/>
                </a:solidFill>
              </a:rPr>
              <a:t> </a:t>
            </a:r>
            <a:r>
              <a:rPr lang="es-UY" sz="2800" b="1" dirty="0" err="1" smtClean="0">
                <a:solidFill>
                  <a:srgbClr val="FF0000"/>
                </a:solidFill>
              </a:rPr>
              <a:t>Avenue</a:t>
            </a:r>
            <a:r>
              <a:rPr lang="es-UY" sz="2800" b="1" dirty="0" smtClean="0">
                <a:solidFill>
                  <a:srgbClr val="FF0000"/>
                </a:solidFill>
              </a:rPr>
              <a:t>, </a:t>
            </a:r>
            <a:r>
              <a:rPr lang="es-UY" sz="2800" b="1" dirty="0" err="1" smtClean="0">
                <a:solidFill>
                  <a:srgbClr val="FF0000"/>
                </a:solidFill>
              </a:rPr>
              <a:t>Cainta</a:t>
            </a:r>
            <a:r>
              <a:rPr lang="es-UY" sz="2800" b="1" dirty="0" smtClean="0">
                <a:solidFill>
                  <a:srgbClr val="FF0000"/>
                </a:solidFill>
              </a:rPr>
              <a:t> Rizal </a:t>
            </a:r>
          </a:p>
        </p:txBody>
      </p:sp>
      <p:sp>
        <p:nvSpPr>
          <p:cNvPr id="9" name="Title 6"/>
          <p:cNvSpPr txBox="1">
            <a:spLocks/>
          </p:cNvSpPr>
          <p:nvPr/>
        </p:nvSpPr>
        <p:spPr bwMode="auto">
          <a:xfrm rot="16200000">
            <a:off x="-3143252" y="2928913"/>
            <a:ext cx="7072338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 anchor="ctr"/>
          <a:lstStyle/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R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O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J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S</a:t>
            </a:r>
          </a:p>
        </p:txBody>
      </p:sp>
      <p:pic>
        <p:nvPicPr>
          <p:cNvPr id="11" name="Picture 10" descr="Vista verde Duplex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43042" y="1571612"/>
            <a:ext cx="3286130" cy="43815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 descr="Vista verde Duplex2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43504" y="1571611"/>
            <a:ext cx="3286148" cy="43815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ega east LOGO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785794"/>
            <a:ext cx="166945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 txBox="1">
            <a:spLocks/>
          </p:cNvSpPr>
          <p:nvPr/>
        </p:nvSpPr>
        <p:spPr bwMode="auto">
          <a:xfrm>
            <a:off x="285720" y="500041"/>
            <a:ext cx="7500989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EXCLUSIVE CONTRACTORS </a:t>
            </a:r>
          </a:p>
        </p:txBody>
      </p:sp>
      <p:pic>
        <p:nvPicPr>
          <p:cNvPr id="10" name="Picture 9" descr="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3930650"/>
            <a:ext cx="3714750" cy="1316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 descr="Untitled-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07818"/>
            <a:ext cx="9144000" cy="7065818"/>
          </a:xfrm>
          <a:prstGeom prst="rect">
            <a:avLst/>
          </a:prstGeom>
        </p:spPr>
      </p:pic>
      <p:pic>
        <p:nvPicPr>
          <p:cNvPr id="15" name="Picture 14" descr="mega east LOGO copy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6101970"/>
            <a:ext cx="928661" cy="5417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8" name="Rectangle 3"/>
          <p:cNvSpPr>
            <a:spLocks noGrp="1" noChangeArrowheads="1"/>
          </p:cNvSpPr>
          <p:nvPr>
            <p:ph idx="1"/>
          </p:nvPr>
        </p:nvSpPr>
        <p:spPr>
          <a:xfrm>
            <a:off x="1571604" y="0"/>
            <a:ext cx="7077124" cy="1026780"/>
          </a:xfrm>
        </p:spPr>
        <p:txBody>
          <a:bodyPr/>
          <a:lstStyle/>
          <a:p>
            <a:pPr eaLnBrk="1" hangingPunct="1">
              <a:buFont typeface="Wingdings" pitchFamily="2" charset="2"/>
              <a:buChar char="ü"/>
            </a:pPr>
            <a:r>
              <a:rPr lang="es-UY" sz="2800" b="1" dirty="0" smtClean="0">
                <a:solidFill>
                  <a:srgbClr val="FF0000"/>
                </a:solidFill>
              </a:rPr>
              <a:t>MONTEVERDE ROYALE </a:t>
            </a:r>
          </a:p>
          <a:p>
            <a:pPr eaLnBrk="1" hangingPunct="1">
              <a:buNone/>
            </a:pPr>
            <a:r>
              <a:rPr lang="es-UY" sz="2800" b="1" dirty="0" smtClean="0">
                <a:solidFill>
                  <a:srgbClr val="FF0000"/>
                </a:solidFill>
              </a:rPr>
              <a:t>Block 8 Lot 15 </a:t>
            </a:r>
            <a:r>
              <a:rPr lang="es-UY" sz="2800" b="1" dirty="0" err="1" smtClean="0">
                <a:solidFill>
                  <a:srgbClr val="FF0000"/>
                </a:solidFill>
              </a:rPr>
              <a:t>Phase</a:t>
            </a:r>
            <a:r>
              <a:rPr lang="es-UY" sz="2800" b="1" dirty="0" smtClean="0">
                <a:solidFill>
                  <a:srgbClr val="FF0000"/>
                </a:solidFill>
              </a:rPr>
              <a:t> 3-A</a:t>
            </a:r>
          </a:p>
        </p:txBody>
      </p:sp>
      <p:sp>
        <p:nvSpPr>
          <p:cNvPr id="9" name="Title 6"/>
          <p:cNvSpPr txBox="1">
            <a:spLocks/>
          </p:cNvSpPr>
          <p:nvPr/>
        </p:nvSpPr>
        <p:spPr bwMode="auto">
          <a:xfrm rot="16200000">
            <a:off x="-3143252" y="2928913"/>
            <a:ext cx="7072338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 anchor="ctr"/>
          <a:lstStyle/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R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O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J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S</a:t>
            </a:r>
          </a:p>
          <a:p>
            <a:pPr algn="ctr">
              <a:defRPr/>
            </a:pPr>
            <a:endParaRPr lang="en-US" sz="32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ega east LOGO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785794"/>
            <a:ext cx="166945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 txBox="1">
            <a:spLocks/>
          </p:cNvSpPr>
          <p:nvPr/>
        </p:nvSpPr>
        <p:spPr bwMode="auto">
          <a:xfrm>
            <a:off x="285720" y="500041"/>
            <a:ext cx="7500989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EXCLUSIVE CONTRACTORS </a:t>
            </a:r>
          </a:p>
        </p:txBody>
      </p:sp>
      <p:pic>
        <p:nvPicPr>
          <p:cNvPr id="10" name="Picture 9" descr="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3930650"/>
            <a:ext cx="3714750" cy="1316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 descr="Untitled-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07818"/>
            <a:ext cx="9144000" cy="7065818"/>
          </a:xfrm>
          <a:prstGeom prst="rect">
            <a:avLst/>
          </a:prstGeom>
        </p:spPr>
      </p:pic>
      <p:pic>
        <p:nvPicPr>
          <p:cNvPr id="15" name="Picture 14" descr="mega east LOGO copy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6101970"/>
            <a:ext cx="928661" cy="5417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9" name="Title 6"/>
          <p:cNvSpPr txBox="1">
            <a:spLocks/>
          </p:cNvSpPr>
          <p:nvPr/>
        </p:nvSpPr>
        <p:spPr bwMode="auto">
          <a:xfrm rot="16200000">
            <a:off x="-3143252" y="2928913"/>
            <a:ext cx="7072338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 anchor="ctr"/>
          <a:lstStyle/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O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N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G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O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N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G</a:t>
            </a:r>
          </a:p>
          <a:p>
            <a:pPr algn="ctr">
              <a:defRPr/>
            </a:pPr>
            <a:endParaRPr lang="en-US" sz="20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R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O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J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756021" y="1785926"/>
            <a:ext cx="667363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erlin Sans FB Demi" pitchFamily="34" charset="0"/>
              </a:rPr>
              <a:t>ON GOING </a:t>
            </a:r>
          </a:p>
          <a:p>
            <a:pPr algn="ctr"/>
            <a:r>
              <a:rPr 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erlin Sans FB Demi" pitchFamily="34" charset="0"/>
              </a:rPr>
              <a:t>PROJECTS 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Berlin Sans FB Dem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ega east LOGO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785794"/>
            <a:ext cx="166945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 txBox="1">
            <a:spLocks/>
          </p:cNvSpPr>
          <p:nvPr/>
        </p:nvSpPr>
        <p:spPr bwMode="auto">
          <a:xfrm>
            <a:off x="285720" y="500041"/>
            <a:ext cx="7500989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EXCLUSIVE CONTRACTORS </a:t>
            </a:r>
          </a:p>
        </p:txBody>
      </p:sp>
      <p:pic>
        <p:nvPicPr>
          <p:cNvPr id="10" name="Picture 9" descr="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3930650"/>
            <a:ext cx="3714750" cy="1316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 descr="Untitled-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07818"/>
            <a:ext cx="9144000" cy="7065818"/>
          </a:xfrm>
          <a:prstGeom prst="rect">
            <a:avLst/>
          </a:prstGeom>
        </p:spPr>
      </p:pic>
      <p:pic>
        <p:nvPicPr>
          <p:cNvPr id="15" name="Picture 14" descr="mega east LOGO copy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6101970"/>
            <a:ext cx="928661" cy="5417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9" name="Title 6"/>
          <p:cNvSpPr txBox="1">
            <a:spLocks/>
          </p:cNvSpPr>
          <p:nvPr/>
        </p:nvSpPr>
        <p:spPr bwMode="auto">
          <a:xfrm rot="16200000">
            <a:off x="-3143252" y="2928913"/>
            <a:ext cx="7072338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 anchor="ctr"/>
          <a:lstStyle/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O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N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G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O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N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G</a:t>
            </a:r>
          </a:p>
          <a:p>
            <a:pPr algn="ctr">
              <a:defRPr/>
            </a:pPr>
            <a:endParaRPr lang="en-US" sz="20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R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O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J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235184" y="0"/>
            <a:ext cx="6673631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ooper Black" pitchFamily="18" charset="0"/>
              </a:rPr>
              <a:t>MONTEVERDE ROYALE</a:t>
            </a:r>
          </a:p>
          <a:p>
            <a:pPr algn="ctr"/>
            <a:r>
              <a:rPr lang="en-US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ooper Black" pitchFamily="18" charset="0"/>
              </a:rPr>
              <a:t>Blk. 8 Lot 15 Phase 3-a </a:t>
            </a:r>
            <a:r>
              <a:rPr lang="en-US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ooper Black" pitchFamily="18" charset="0"/>
              </a:rPr>
              <a:t> </a:t>
            </a:r>
            <a:endParaRPr lang="en-US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ooper Black" pitchFamily="18" charset="0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 bwMode="auto">
          <a:xfrm>
            <a:off x="1214443" y="1500174"/>
            <a:ext cx="3357557" cy="43576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defRPr/>
            </a:pPr>
            <a:r>
              <a:rPr lang="en-US" sz="36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36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</a:br>
            <a:r>
              <a:rPr lang="en-US" sz="36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36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</a:br>
            <a:r>
              <a:rPr lang="en-US" sz="36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36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</a:br>
            <a:r>
              <a:rPr lang="en-US" sz="36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36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</a:br>
            <a:r>
              <a:rPr lang="en-US" sz="36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36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</a:br>
            <a:r>
              <a:rPr lang="en-US" sz="36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36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</a:br>
            <a:r>
              <a:rPr lang="en-US" sz="36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36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</a:br>
            <a:r>
              <a:rPr lang="en-US" sz="36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36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</a:br>
            <a:r>
              <a:rPr lang="en-US" sz="36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36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</a:br>
            <a:r>
              <a:rPr lang="en-US" sz="36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36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</a:br>
            <a:r>
              <a:rPr lang="en-US" sz="36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36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</a:br>
            <a:r>
              <a:rPr lang="en-US" sz="24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Lot </a:t>
            </a:r>
            <a:r>
              <a:rPr lang="en-US" sz="24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Area     : </a:t>
            </a:r>
            <a:r>
              <a:rPr lang="en-US" sz="24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232 </a:t>
            </a:r>
            <a:r>
              <a:rPr lang="en-US" sz="2400" b="1" kern="0" dirty="0" err="1">
                <a:solidFill>
                  <a:srgbClr val="FF0000"/>
                </a:solidFill>
                <a:latin typeface="+mj-lt"/>
                <a:ea typeface="+mj-ea"/>
                <a:cs typeface="+mj-cs"/>
              </a:rPr>
              <a:t>sq.m</a:t>
            </a:r>
            <a:r>
              <a:rPr lang="en-US" sz="24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</a:t>
            </a:r>
          </a:p>
          <a:p>
            <a:pPr>
              <a:defRPr/>
            </a:pPr>
            <a:r>
              <a:rPr lang="en-US" sz="24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Floor </a:t>
            </a:r>
            <a:r>
              <a:rPr lang="en-US" sz="24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Area : </a:t>
            </a:r>
            <a:r>
              <a:rPr lang="en-US" sz="24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135 </a:t>
            </a:r>
            <a:r>
              <a:rPr lang="en-US" sz="2400" b="1" kern="0" dirty="0" err="1">
                <a:solidFill>
                  <a:srgbClr val="FF0000"/>
                </a:solidFill>
                <a:latin typeface="+mj-lt"/>
                <a:ea typeface="+mj-ea"/>
                <a:cs typeface="+mj-cs"/>
              </a:rPr>
              <a:t>sq.m</a:t>
            </a:r>
            <a:endParaRPr lang="en-US" sz="2400" b="1" kern="0" dirty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  <a:p>
            <a:pPr>
              <a:defRPr/>
            </a:pPr>
            <a:endParaRPr lang="en-US" sz="2400" b="1" kern="0" dirty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  <a:p>
            <a:pPr>
              <a:defRPr/>
            </a:pPr>
            <a:r>
              <a:rPr lang="en-US" sz="24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Unit Price </a:t>
            </a:r>
          </a:p>
          <a:p>
            <a:pPr>
              <a:defRPr/>
            </a:pPr>
            <a:endParaRPr lang="en-US" sz="2400" b="1" kern="0" dirty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  <a:p>
            <a:pPr>
              <a:defRPr/>
            </a:pPr>
            <a:r>
              <a:rPr lang="en-US" sz="24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	P 3,240,000.00</a:t>
            </a:r>
          </a:p>
          <a:p>
            <a:pPr>
              <a:defRPr/>
            </a:pPr>
            <a:r>
              <a:rPr lang="en-US" sz="24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</a:t>
            </a:r>
          </a:p>
          <a:p>
            <a:pPr algn="ctr">
              <a:defRPr/>
            </a:pPr>
            <a:endParaRPr lang="en-US" sz="3600" b="1" kern="0" dirty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6" name="Picture 15" descr="IMG_20140816_11002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643456" y="1214422"/>
            <a:ext cx="3857634" cy="51435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ega east LOGO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785794"/>
            <a:ext cx="166945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 txBox="1">
            <a:spLocks/>
          </p:cNvSpPr>
          <p:nvPr/>
        </p:nvSpPr>
        <p:spPr bwMode="auto">
          <a:xfrm>
            <a:off x="285720" y="500041"/>
            <a:ext cx="7500989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EXCLUSIVE CONTRACTORS </a:t>
            </a:r>
          </a:p>
        </p:txBody>
      </p:sp>
      <p:pic>
        <p:nvPicPr>
          <p:cNvPr id="10" name="Picture 9" descr="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3930650"/>
            <a:ext cx="3714750" cy="1316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 descr="Untitled-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07818"/>
            <a:ext cx="9144000" cy="7065818"/>
          </a:xfrm>
          <a:prstGeom prst="rect">
            <a:avLst/>
          </a:prstGeom>
        </p:spPr>
      </p:pic>
      <p:pic>
        <p:nvPicPr>
          <p:cNvPr id="15" name="Picture 14" descr="mega east LOGO copy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6101970"/>
            <a:ext cx="928661" cy="5417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9" name="Title 6"/>
          <p:cNvSpPr txBox="1">
            <a:spLocks/>
          </p:cNvSpPr>
          <p:nvPr/>
        </p:nvSpPr>
        <p:spPr bwMode="auto">
          <a:xfrm rot="16200000">
            <a:off x="-3143252" y="2928913"/>
            <a:ext cx="7072338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 anchor="ctr"/>
          <a:lstStyle/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O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N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G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O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N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G</a:t>
            </a:r>
          </a:p>
          <a:p>
            <a:pPr algn="ctr">
              <a:defRPr/>
            </a:pPr>
            <a:endParaRPr lang="en-US" sz="20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R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O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J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20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</a:t>
            </a:r>
          </a:p>
          <a:p>
            <a:pPr algn="ctr">
              <a:defRPr/>
            </a:pPr>
            <a:r>
              <a:rPr lang="en-US" sz="32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235184" y="0"/>
            <a:ext cx="7408782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 Rounded MT Bold" pitchFamily="34" charset="0"/>
              </a:rPr>
              <a:t>Village east </a:t>
            </a:r>
            <a:r>
              <a:rPr lang="en-US" sz="28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 Rounded MT Bold" pitchFamily="34" charset="0"/>
              </a:rPr>
              <a:t>ginza</a:t>
            </a:r>
            <a:r>
              <a:rPr lang="en-US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 Rounded MT Bold" pitchFamily="34" charset="0"/>
              </a:rPr>
              <a:t> </a:t>
            </a:r>
          </a:p>
          <a:p>
            <a:pPr algn="ctr"/>
            <a:r>
              <a:rPr lang="en-US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 Rounded MT Bold" pitchFamily="34" charset="0"/>
              </a:rPr>
              <a:t>Lot 2 Cougar St., Village East Homes, </a:t>
            </a:r>
            <a:r>
              <a:rPr lang="en-US" sz="2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 Rounded MT Bold" pitchFamily="34" charset="0"/>
              </a:rPr>
              <a:t>Cainta</a:t>
            </a:r>
            <a:r>
              <a:rPr lang="en-US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 Rounded MT Bold" pitchFamily="34" charset="0"/>
              </a:rPr>
              <a:t> Rizal </a:t>
            </a:r>
            <a:r>
              <a:rPr lang="en-US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 Rounded MT Bold" pitchFamily="34" charset="0"/>
              </a:rPr>
              <a:t> </a:t>
            </a:r>
            <a:endParaRPr lang="en-US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 Rounded MT Bold" pitchFamily="34" charset="0"/>
            </a:endParaRPr>
          </a:p>
        </p:txBody>
      </p:sp>
      <p:sp>
        <p:nvSpPr>
          <p:cNvPr id="17" name="Content Placeholder 2"/>
          <p:cNvSpPr>
            <a:spLocks noGrp="1"/>
          </p:cNvSpPr>
          <p:nvPr>
            <p:ph idx="1"/>
          </p:nvPr>
        </p:nvSpPr>
        <p:spPr>
          <a:xfrm>
            <a:off x="1214414" y="2071678"/>
            <a:ext cx="4357718" cy="3328998"/>
          </a:xfrm>
        </p:spPr>
        <p:txBody>
          <a:bodyPr/>
          <a:lstStyle/>
          <a:p>
            <a:r>
              <a:rPr lang="en-US" sz="2800" dirty="0" smtClean="0">
                <a:solidFill>
                  <a:srgbClr val="FF0000"/>
                </a:solidFill>
              </a:rPr>
              <a:t>Lot Area   : 70sq.m </a:t>
            </a:r>
          </a:p>
          <a:p>
            <a:r>
              <a:rPr lang="en-US" sz="2800" dirty="0" smtClean="0">
                <a:solidFill>
                  <a:srgbClr val="FF0000"/>
                </a:solidFill>
              </a:rPr>
              <a:t>Floor Area: 117sq.m </a:t>
            </a:r>
          </a:p>
          <a:p>
            <a:endParaRPr lang="en-US" sz="2800" dirty="0" smtClean="0">
              <a:solidFill>
                <a:srgbClr val="FF0000"/>
              </a:solidFill>
            </a:endParaRPr>
          </a:p>
          <a:p>
            <a:r>
              <a:rPr lang="en-US" sz="2800" dirty="0" smtClean="0">
                <a:solidFill>
                  <a:srgbClr val="FF0000"/>
                </a:solidFill>
              </a:rPr>
              <a:t>Unit Price</a:t>
            </a:r>
          </a:p>
          <a:p>
            <a:pPr>
              <a:buNone/>
            </a:pPr>
            <a:r>
              <a:rPr lang="en-US" sz="2800" dirty="0" smtClean="0">
                <a:solidFill>
                  <a:srgbClr val="FF0000"/>
                </a:solidFill>
              </a:rPr>
              <a:t>		P 3,381,800.00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ega east LOGO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785794"/>
            <a:ext cx="166945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 txBox="1">
            <a:spLocks/>
          </p:cNvSpPr>
          <p:nvPr/>
        </p:nvSpPr>
        <p:spPr bwMode="auto">
          <a:xfrm>
            <a:off x="285720" y="500041"/>
            <a:ext cx="7500989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EXCLUSIVE CONTRACTORS </a:t>
            </a:r>
          </a:p>
        </p:txBody>
      </p:sp>
      <p:pic>
        <p:nvPicPr>
          <p:cNvPr id="10" name="Picture 9" descr="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3930650"/>
            <a:ext cx="3714750" cy="1316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 descr="Untitled-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07818"/>
            <a:ext cx="9144000" cy="7065818"/>
          </a:xfrm>
          <a:prstGeom prst="rect">
            <a:avLst/>
          </a:prstGeom>
        </p:spPr>
      </p:pic>
      <p:pic>
        <p:nvPicPr>
          <p:cNvPr id="15" name="Picture 14" descr="mega east LOGO copy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6101970"/>
            <a:ext cx="928661" cy="5417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9" name="Title 6"/>
          <p:cNvSpPr txBox="1">
            <a:spLocks/>
          </p:cNvSpPr>
          <p:nvPr/>
        </p:nvSpPr>
        <p:spPr bwMode="auto">
          <a:xfrm rot="16200000">
            <a:off x="-3143252" y="2928913"/>
            <a:ext cx="7072338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 anchor="ctr"/>
          <a:lstStyle/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R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Q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U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I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R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M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N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S</a:t>
            </a:r>
          </a:p>
        </p:txBody>
      </p:sp>
      <p:sp>
        <p:nvSpPr>
          <p:cNvPr id="13" name="Content Placeholder 3"/>
          <p:cNvSpPr>
            <a:spLocks noGrp="1"/>
          </p:cNvSpPr>
          <p:nvPr>
            <p:ph idx="1"/>
          </p:nvPr>
        </p:nvSpPr>
        <p:spPr>
          <a:xfrm>
            <a:off x="1314456" y="1285860"/>
            <a:ext cx="4114800" cy="4840303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FF0000"/>
                </a:solidFill>
              </a:rPr>
              <a:t>Title </a:t>
            </a:r>
          </a:p>
          <a:p>
            <a:pPr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FF0000"/>
                </a:solidFill>
              </a:rPr>
              <a:t>Lot Plan </a:t>
            </a:r>
          </a:p>
          <a:p>
            <a:pPr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FF0000"/>
                </a:solidFill>
              </a:rPr>
              <a:t>Certification from Surveyor</a:t>
            </a:r>
          </a:p>
          <a:p>
            <a:pPr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FF0000"/>
                </a:solidFill>
              </a:rPr>
              <a:t>2 Valid ID’s </a:t>
            </a:r>
          </a:p>
          <a:p>
            <a:pPr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FF0000"/>
                </a:solidFill>
              </a:rPr>
              <a:t>2 Billing Address </a:t>
            </a:r>
          </a:p>
          <a:p>
            <a:pPr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FF0000"/>
                </a:solidFill>
              </a:rPr>
              <a:t>Marriage Contract  </a:t>
            </a:r>
          </a:p>
          <a:p>
            <a:pPr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FF0000"/>
                </a:solidFill>
              </a:rPr>
              <a:t>SPA </a:t>
            </a:r>
          </a:p>
          <a:p>
            <a:pPr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FF0000"/>
                </a:solidFill>
              </a:rPr>
              <a:t>Approved Plan from the Developer </a:t>
            </a:r>
          </a:p>
        </p:txBody>
      </p:sp>
      <p:sp>
        <p:nvSpPr>
          <p:cNvPr id="16" name="Content Placeholder 5"/>
          <p:cNvSpPr txBox="1">
            <a:spLocks/>
          </p:cNvSpPr>
          <p:nvPr/>
        </p:nvSpPr>
        <p:spPr>
          <a:xfrm>
            <a:off x="4891118" y="1285860"/>
            <a:ext cx="40386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en-US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Meralco</a:t>
            </a: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&amp; Water Connection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Construction Permit  from Developer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Construction Permit from Homes Owners Association 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Authorization Letter to construct  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sz="3200" b="0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ega east LOGO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785794"/>
            <a:ext cx="166945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 txBox="1">
            <a:spLocks/>
          </p:cNvSpPr>
          <p:nvPr/>
        </p:nvSpPr>
        <p:spPr bwMode="auto">
          <a:xfrm>
            <a:off x="285720" y="500041"/>
            <a:ext cx="7500989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EXCLUSIVE CONTRACTORS </a:t>
            </a:r>
          </a:p>
        </p:txBody>
      </p:sp>
      <p:pic>
        <p:nvPicPr>
          <p:cNvPr id="10" name="Picture 9" descr="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3930650"/>
            <a:ext cx="3714750" cy="1316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 descr="Untitled-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07818"/>
            <a:ext cx="9144000" cy="7065818"/>
          </a:xfrm>
          <a:prstGeom prst="rect">
            <a:avLst/>
          </a:prstGeom>
        </p:spPr>
      </p:pic>
      <p:pic>
        <p:nvPicPr>
          <p:cNvPr id="15" name="Picture 14" descr="mega east LOGO copy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6101970"/>
            <a:ext cx="928661" cy="5417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9" name="Title 6"/>
          <p:cNvSpPr txBox="1">
            <a:spLocks/>
          </p:cNvSpPr>
          <p:nvPr/>
        </p:nvSpPr>
        <p:spPr bwMode="auto">
          <a:xfrm rot="16200000">
            <a:off x="-3143252" y="2928913"/>
            <a:ext cx="7072338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 anchor="ctr"/>
          <a:lstStyle/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R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O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D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U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R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E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S</a:t>
            </a:r>
          </a:p>
          <a:p>
            <a:pPr algn="ctr">
              <a:defRPr/>
            </a:pPr>
            <a:endParaRPr lang="en-US" sz="28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2" name="Content Placeholder 7"/>
          <p:cNvSpPr>
            <a:spLocks noGrp="1"/>
          </p:cNvSpPr>
          <p:nvPr>
            <p:ph idx="1"/>
          </p:nvPr>
        </p:nvSpPr>
        <p:spPr>
          <a:xfrm>
            <a:off x="1243018" y="1142984"/>
            <a:ext cx="7472386" cy="4400568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en-US" dirty="0" smtClean="0">
                <a:solidFill>
                  <a:srgbClr val="C00000"/>
                </a:solidFill>
              </a:rPr>
              <a:t>	</a:t>
            </a:r>
            <a:r>
              <a:rPr lang="en-US" dirty="0" smtClean="0">
                <a:solidFill>
                  <a:srgbClr val="FF0000"/>
                </a:solidFill>
              </a:rPr>
              <a:t>Start of the construction upon </a:t>
            </a:r>
          </a:p>
          <a:p>
            <a:pPr>
              <a:buNone/>
            </a:pPr>
            <a:r>
              <a:rPr lang="en-US" dirty="0" smtClean="0">
                <a:solidFill>
                  <a:srgbClr val="FF0000"/>
                </a:solidFill>
              </a:rPr>
              <a:t>		30% </a:t>
            </a:r>
            <a:r>
              <a:rPr lang="en-US" dirty="0" err="1" smtClean="0">
                <a:solidFill>
                  <a:srgbClr val="FF0000"/>
                </a:solidFill>
              </a:rPr>
              <a:t>downpayment</a:t>
            </a:r>
            <a:r>
              <a:rPr lang="en-US" dirty="0" smtClean="0">
                <a:solidFill>
                  <a:srgbClr val="FF0000"/>
                </a:solidFill>
              </a:rPr>
              <a:t> of TCP  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>
                <a:solidFill>
                  <a:srgbClr val="FF0000"/>
                </a:solidFill>
              </a:rPr>
              <a:t>     Approved Plan and Permits 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>
                <a:solidFill>
                  <a:srgbClr val="FF0000"/>
                </a:solidFill>
              </a:rPr>
              <a:t>     Approved Letter of Guarantee from    </a:t>
            </a:r>
          </a:p>
          <a:p>
            <a:pPr>
              <a:buNone/>
            </a:pPr>
            <a:r>
              <a:rPr lang="en-US" dirty="0" smtClean="0">
                <a:solidFill>
                  <a:srgbClr val="FF0000"/>
                </a:solidFill>
              </a:rPr>
              <a:t>        Bank Financing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>
                <a:solidFill>
                  <a:srgbClr val="FF0000"/>
                </a:solidFill>
              </a:rPr>
              <a:t>     Max. Construction ( 180) days or </a:t>
            </a:r>
          </a:p>
          <a:p>
            <a:pPr>
              <a:buNone/>
            </a:pPr>
            <a:r>
              <a:rPr lang="en-US" dirty="0" smtClean="0">
                <a:solidFill>
                  <a:srgbClr val="FF0000"/>
                </a:solidFill>
              </a:rPr>
              <a:t>		6 Months  </a:t>
            </a:r>
          </a:p>
          <a:p>
            <a:pPr>
              <a:buFontTx/>
              <a:buNone/>
            </a:pPr>
            <a:r>
              <a:rPr lang="en-US" dirty="0" smtClean="0">
                <a:solidFill>
                  <a:srgbClr val="C00000"/>
                </a:solidFill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ega east LOGO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785794"/>
            <a:ext cx="166945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 txBox="1">
            <a:spLocks/>
          </p:cNvSpPr>
          <p:nvPr/>
        </p:nvSpPr>
        <p:spPr bwMode="auto">
          <a:xfrm>
            <a:off x="285720" y="500041"/>
            <a:ext cx="7500989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EXCLUSIVE CONTRACTORS </a:t>
            </a:r>
          </a:p>
        </p:txBody>
      </p:sp>
      <p:pic>
        <p:nvPicPr>
          <p:cNvPr id="10" name="Picture 9" descr="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3930650"/>
            <a:ext cx="3714750" cy="1316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 descr="Untitled-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07818"/>
            <a:ext cx="9144000" cy="7065818"/>
          </a:xfrm>
          <a:prstGeom prst="rect">
            <a:avLst/>
          </a:prstGeom>
        </p:spPr>
      </p:pic>
      <p:pic>
        <p:nvPicPr>
          <p:cNvPr id="15" name="Picture 14" descr="mega east LOGO copy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6101970"/>
            <a:ext cx="928661" cy="5417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9" name="Title 6"/>
          <p:cNvSpPr txBox="1">
            <a:spLocks/>
          </p:cNvSpPr>
          <p:nvPr/>
        </p:nvSpPr>
        <p:spPr bwMode="auto">
          <a:xfrm rot="16200000">
            <a:off x="-3143252" y="2928913"/>
            <a:ext cx="7072338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 anchor="ctr"/>
          <a:lstStyle/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W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A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R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R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A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N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</a:t>
            </a:r>
          </a:p>
          <a:p>
            <a:pPr algn="ctr">
              <a:defRPr/>
            </a:pPr>
            <a:r>
              <a:rPr lang="en-US" sz="2800" b="1" kern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Y</a:t>
            </a:r>
          </a:p>
          <a:p>
            <a:pPr algn="ctr">
              <a:defRPr/>
            </a:pPr>
            <a:endParaRPr lang="en-US" sz="28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1571604" y="785794"/>
            <a:ext cx="7115196" cy="5340369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en-US" dirty="0" smtClean="0">
                <a:solidFill>
                  <a:srgbClr val="FF0000"/>
                </a:solidFill>
              </a:rPr>
              <a:t>12 months Warranty from date of House Acceptance </a:t>
            </a:r>
          </a:p>
          <a:p>
            <a:pPr lvl="2">
              <a:buFont typeface="Wingdings" pitchFamily="2" charset="2"/>
              <a:buChar char="ü"/>
            </a:pPr>
            <a:r>
              <a:rPr lang="en-US" sz="2800" dirty="0" smtClean="0">
                <a:solidFill>
                  <a:srgbClr val="000099"/>
                </a:solidFill>
              </a:rPr>
              <a:t>Structural Damages such Crack</a:t>
            </a:r>
          </a:p>
          <a:p>
            <a:pPr lvl="2">
              <a:buFont typeface="Wingdings" pitchFamily="2" charset="2"/>
              <a:buChar char="ü"/>
            </a:pPr>
            <a:r>
              <a:rPr lang="en-US" sz="2800" dirty="0" smtClean="0">
                <a:solidFill>
                  <a:srgbClr val="000099"/>
                </a:solidFill>
              </a:rPr>
              <a:t>Water Leak from Pipeline and Roofing </a:t>
            </a:r>
          </a:p>
          <a:p>
            <a:pPr lvl="2">
              <a:buFont typeface="Wingdings" pitchFamily="2" charset="2"/>
              <a:buChar char="ü"/>
            </a:pPr>
            <a:r>
              <a:rPr lang="en-US" sz="2800" dirty="0" smtClean="0">
                <a:solidFill>
                  <a:srgbClr val="000099"/>
                </a:solidFill>
              </a:rPr>
              <a:t>Electrical  Malfunction</a:t>
            </a:r>
          </a:p>
          <a:p>
            <a:pPr lvl="2">
              <a:buFontTx/>
              <a:buNone/>
            </a:pPr>
            <a:endParaRPr lang="en-US" dirty="0" smtClean="0">
              <a:solidFill>
                <a:srgbClr val="FF0000"/>
              </a:solidFill>
            </a:endParaRPr>
          </a:p>
          <a:p>
            <a:pPr>
              <a:buFontTx/>
              <a:buNone/>
            </a:pPr>
            <a:r>
              <a:rPr lang="en-US" sz="2800" dirty="0" smtClean="0">
                <a:solidFill>
                  <a:srgbClr val="000099"/>
                </a:solidFill>
              </a:rPr>
              <a:t>Note : </a:t>
            </a:r>
            <a:r>
              <a:rPr lang="en-US" sz="2800" dirty="0" smtClean="0">
                <a:solidFill>
                  <a:srgbClr val="FF0000"/>
                </a:solidFill>
              </a:rPr>
              <a:t>Additional work without consent from MEPI is not included for the house warranty.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ega east LOGO copy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785794"/>
            <a:ext cx="166945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 txBox="1">
            <a:spLocks/>
          </p:cNvSpPr>
          <p:nvPr/>
        </p:nvSpPr>
        <p:spPr bwMode="auto">
          <a:xfrm>
            <a:off x="285720" y="500041"/>
            <a:ext cx="7500989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EXCLUSIVE CONTRACTORS </a:t>
            </a:r>
          </a:p>
        </p:txBody>
      </p:sp>
      <p:pic>
        <p:nvPicPr>
          <p:cNvPr id="10" name="Picture 9" descr="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5" y="3930650"/>
            <a:ext cx="3714750" cy="1316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 descr="Untitled-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07818"/>
            <a:ext cx="9144000" cy="7065818"/>
          </a:xfrm>
          <a:prstGeom prst="rect">
            <a:avLst/>
          </a:prstGeom>
        </p:spPr>
      </p:pic>
      <p:pic>
        <p:nvPicPr>
          <p:cNvPr id="15" name="Picture 14" descr="mega east LOGO copy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6101970"/>
            <a:ext cx="928661" cy="5417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9" name="Title 6"/>
          <p:cNvSpPr txBox="1">
            <a:spLocks/>
          </p:cNvSpPr>
          <p:nvPr/>
        </p:nvSpPr>
        <p:spPr bwMode="auto">
          <a:xfrm rot="16200000">
            <a:off x="-3143252" y="2928913"/>
            <a:ext cx="7072338" cy="785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vert" anchor="ctr"/>
          <a:lstStyle/>
          <a:p>
            <a:pPr algn="ctr">
              <a:defRPr/>
            </a:pPr>
            <a:endParaRPr lang="en-US" sz="2800" b="1" kern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2" name="Title 3"/>
          <p:cNvSpPr txBox="1">
            <a:spLocks noGrp="1"/>
          </p:cNvSpPr>
          <p:nvPr>
            <p:ph idx="1"/>
          </p:nvPr>
        </p:nvSpPr>
        <p:spPr bwMode="auto">
          <a:xfrm>
            <a:off x="1785918" y="1330319"/>
            <a:ext cx="6758006" cy="41973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 Rounded MT Bold" pitchFamily="34" charset="0"/>
                <a:ea typeface="+mj-ea"/>
                <a:cs typeface="+mj-cs"/>
              </a:rPr>
              <a:t>God Bless &amp; </a:t>
            </a:r>
            <a:br>
              <a:rPr kumimoji="0" lang="en-US" sz="54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 Rounded MT Bold" pitchFamily="34" charset="0"/>
                <a:ea typeface="+mj-ea"/>
                <a:cs typeface="+mj-cs"/>
              </a:rPr>
            </a:br>
            <a:r>
              <a:rPr kumimoji="0" lang="en-US" sz="54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 Rounded MT Bold" pitchFamily="34" charset="0"/>
                <a:ea typeface="+mj-ea"/>
                <a:cs typeface="+mj-cs"/>
              </a:rPr>
              <a:t>Happy Selling !!!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2" grpId="0"/>
    </p:bld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7295</TotalTime>
  <Words>1415</Words>
  <Application>Microsoft Office PowerPoint</Application>
  <PresentationFormat>On-screen Show (4:3)</PresentationFormat>
  <Paragraphs>707</Paragraphs>
  <Slides>41</Slides>
  <Notes>37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Diseño predeterminado</vt:lpstr>
      <vt:lpstr>HOUSE CONSTRUCTION 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Maricar</cp:lastModifiedBy>
  <cp:revision>598</cp:revision>
  <dcterms:created xsi:type="dcterms:W3CDTF">2010-05-23T14:28:12Z</dcterms:created>
  <dcterms:modified xsi:type="dcterms:W3CDTF">2015-05-22T20:21:07Z</dcterms:modified>
</cp:coreProperties>
</file>